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19" r:id="rId1"/>
  </p:sldMasterIdLst>
  <p:sldIdLst>
    <p:sldId id="256" r:id="rId2"/>
    <p:sldId id="271" r:id="rId3"/>
    <p:sldId id="293" r:id="rId4"/>
    <p:sldId id="283" r:id="rId5"/>
    <p:sldId id="307" r:id="rId6"/>
    <p:sldId id="295" r:id="rId7"/>
    <p:sldId id="262" r:id="rId8"/>
    <p:sldId id="273" r:id="rId9"/>
    <p:sldId id="290" r:id="rId10"/>
    <p:sldId id="291" r:id="rId11"/>
    <p:sldId id="303" r:id="rId12"/>
    <p:sldId id="275" r:id="rId13"/>
    <p:sldId id="300" r:id="rId14"/>
    <p:sldId id="301" r:id="rId15"/>
    <p:sldId id="309" r:id="rId16"/>
    <p:sldId id="304" r:id="rId17"/>
    <p:sldId id="306" r:id="rId18"/>
    <p:sldId id="308" r:id="rId19"/>
    <p:sldId id="294" r:id="rId20"/>
    <p:sldId id="284" r:id="rId21"/>
    <p:sldId id="297" r:id="rId22"/>
    <p:sldId id="296" r:id="rId23"/>
    <p:sldId id="298" r:id="rId24"/>
    <p:sldId id="299" r:id="rId25"/>
    <p:sldId id="305" r:id="rId26"/>
    <p:sldId id="270"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186"/>
    <p:restoredTop sz="96327"/>
  </p:normalViewPr>
  <p:slideViewPr>
    <p:cSldViewPr snapToGrid="0">
      <p:cViewPr>
        <p:scale>
          <a:sx n="80" d="100"/>
          <a:sy n="80" d="100"/>
        </p:scale>
        <p:origin x="-86" y="-18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8/21/2024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76843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8/21/2024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4853884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8/21/2024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1684824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8/21/2024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1622938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8/21/2024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60018642"/>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t>8/21/2024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9771864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8/21/2024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018252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8/21/2024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41123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8/21/2024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05461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smtClean="0"/>
              <a:t>8/21/2024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56200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8/21/2024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60432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BC1C18-307B-4F68-A007-B5B542270E8D}" type="datetimeFigureOut">
              <a:rPr lang="en-US" smtClean="0"/>
              <a:t>8/21/2024</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24652387"/>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8/21/2024</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6567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D9284-D300-4297-87F7-E791DCC15DB1}" type="datetimeFigureOut">
              <a:rPr lang="en-US" smtClean="0"/>
              <a:t>8/21/2024</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53773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smtClean="0"/>
              <a:t>8/21/2024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49134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
        <p:nvSpPr>
          <p:cNvPr id="5" name="Date Placeholder 4"/>
          <p:cNvSpPr>
            <a:spLocks noGrp="1"/>
          </p:cNvSpPr>
          <p:nvPr>
            <p:ph type="dt" sz="half" idx="10"/>
          </p:nvPr>
        </p:nvSpPr>
        <p:spPr/>
        <p:txBody>
          <a:bodyPr/>
          <a:lstStyle/>
          <a:p>
            <a:fld id="{3CBC1C18-307B-4F68-A007-B5B542270E8D}" type="datetimeFigureOut">
              <a:rPr lang="en-US" smtClean="0"/>
              <a:t>8/21/2024</a:t>
            </a:fld>
            <a:endParaRPr lang="en-US" dirty="0"/>
          </a:p>
        </p:txBody>
      </p:sp>
    </p:spTree>
    <p:extLst>
      <p:ext uri="{BB962C8B-B14F-4D97-AF65-F5344CB8AC3E}">
        <p14:creationId xmlns:p14="http://schemas.microsoft.com/office/powerpoint/2010/main" val="185529789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CBC1C18-307B-4F68-A007-B5B542270E8D}" type="datetimeFigureOut">
              <a:rPr lang="en-US" smtClean="0"/>
              <a:t>8/21/2024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87141605"/>
      </p:ext>
    </p:extLst>
  </p:cSld>
  <p:clrMap bg1="lt1" tx1="dk1" bg2="lt2" tx2="dk2" accent1="accent1" accent2="accent2" accent3="accent3" accent4="accent4" accent5="accent5" accent6="accent6" hlink="hlink" folHlink="folHlink"/>
  <p:sldLayoutIdLst>
    <p:sldLayoutId id="2147483920" r:id="rId1"/>
    <p:sldLayoutId id="2147483921" r:id="rId2"/>
    <p:sldLayoutId id="2147483922" r:id="rId3"/>
    <p:sldLayoutId id="2147483923" r:id="rId4"/>
    <p:sldLayoutId id="2147483924" r:id="rId5"/>
    <p:sldLayoutId id="2147483925" r:id="rId6"/>
    <p:sldLayoutId id="2147483926" r:id="rId7"/>
    <p:sldLayoutId id="2147483927" r:id="rId8"/>
    <p:sldLayoutId id="2147483928" r:id="rId9"/>
    <p:sldLayoutId id="2147483929" r:id="rId10"/>
    <p:sldLayoutId id="2147483930" r:id="rId11"/>
    <p:sldLayoutId id="2147483931" r:id="rId12"/>
    <p:sldLayoutId id="2147483932" r:id="rId13"/>
    <p:sldLayoutId id="2147483933" r:id="rId14"/>
    <p:sldLayoutId id="2147483934" r:id="rId15"/>
    <p:sldLayoutId id="2147483935"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recoveryservicesproject.org/wp-content/uploads/2023/10/HEAR-US-Roadmap-to-Improve-Access-and-Care_10.2023.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DE7BFA-B5D1-7BD3-F530-F6A5D346ACCD}"/>
              </a:ext>
            </a:extLst>
          </p:cNvPr>
          <p:cNvSpPr>
            <a:spLocks noGrp="1"/>
          </p:cNvSpPr>
          <p:nvPr>
            <p:ph type="ctrTitle"/>
          </p:nvPr>
        </p:nvSpPr>
        <p:spPr>
          <a:xfrm>
            <a:off x="2107095" y="1160441"/>
            <a:ext cx="6151987" cy="2268559"/>
          </a:xfrm>
        </p:spPr>
        <p:txBody>
          <a:bodyPr>
            <a:normAutofit fontScale="90000"/>
          </a:bodyPr>
          <a:lstStyle/>
          <a:p>
            <a:pPr algn="ctr"/>
            <a:r>
              <a:rPr lang="en-US" dirty="0">
                <a:solidFill>
                  <a:srgbClr val="0070C0"/>
                </a:solidFill>
              </a:rPr>
              <a:t>Equity Considerations in Prop 1 Housing</a:t>
            </a:r>
          </a:p>
        </p:txBody>
      </p:sp>
      <p:sp>
        <p:nvSpPr>
          <p:cNvPr id="3" name="Subtitle 2">
            <a:extLst>
              <a:ext uri="{FF2B5EF4-FFF2-40B4-BE49-F238E27FC236}">
                <a16:creationId xmlns:a16="http://schemas.microsoft.com/office/drawing/2014/main" xmlns="" id="{99566DA0-9489-0B54-1161-F4AE6254D1CF}"/>
              </a:ext>
            </a:extLst>
          </p:cNvPr>
          <p:cNvSpPr>
            <a:spLocks noGrp="1"/>
          </p:cNvSpPr>
          <p:nvPr>
            <p:ph type="subTitle" idx="1"/>
          </p:nvPr>
        </p:nvSpPr>
        <p:spPr>
          <a:xfrm>
            <a:off x="1708822" y="3734724"/>
            <a:ext cx="6550260" cy="1160213"/>
          </a:xfrm>
        </p:spPr>
        <p:txBody>
          <a:bodyPr>
            <a:normAutofit/>
          </a:bodyPr>
          <a:lstStyle/>
          <a:p>
            <a:r>
              <a:rPr lang="en-US" sz="2000" b="1" dirty="0">
                <a:solidFill>
                  <a:schemeClr val="tx1"/>
                </a:solidFill>
              </a:rPr>
              <a:t>Mental Health America of California’s Perspective</a:t>
            </a:r>
          </a:p>
        </p:txBody>
      </p:sp>
      <p:pic>
        <p:nvPicPr>
          <p:cNvPr id="5" name="Picture 4">
            <a:extLst>
              <a:ext uri="{FF2B5EF4-FFF2-40B4-BE49-F238E27FC236}">
                <a16:creationId xmlns:a16="http://schemas.microsoft.com/office/drawing/2014/main" xmlns="" id="{79FC5404-1730-8A50-9E1D-FF4A31A1A14C}"/>
              </a:ext>
            </a:extLst>
          </p:cNvPr>
          <p:cNvPicPr>
            <a:picLocks noChangeAspect="1"/>
          </p:cNvPicPr>
          <p:nvPr/>
        </p:nvPicPr>
        <p:blipFill>
          <a:blip r:embed="rId2"/>
          <a:stretch>
            <a:fillRect/>
          </a:stretch>
        </p:blipFill>
        <p:spPr>
          <a:xfrm>
            <a:off x="8597348" y="5088609"/>
            <a:ext cx="3009072" cy="1175676"/>
          </a:xfrm>
          <a:prstGeom prst="rect">
            <a:avLst/>
          </a:prstGeom>
        </p:spPr>
      </p:pic>
    </p:spTree>
    <p:extLst>
      <p:ext uri="{BB962C8B-B14F-4D97-AF65-F5344CB8AC3E}">
        <p14:creationId xmlns:p14="http://schemas.microsoft.com/office/powerpoint/2010/main" val="3580711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024ECB-F408-EAFA-EAAE-C02279F32793}"/>
              </a:ext>
            </a:extLst>
          </p:cNvPr>
          <p:cNvSpPr>
            <a:spLocks noGrp="1"/>
          </p:cNvSpPr>
          <p:nvPr>
            <p:ph type="title"/>
          </p:nvPr>
        </p:nvSpPr>
        <p:spPr/>
        <p:txBody>
          <a:bodyPr>
            <a:normAutofit/>
          </a:bodyPr>
          <a:lstStyle/>
          <a:p>
            <a:r>
              <a:rPr lang="en-US" sz="4000" dirty="0">
                <a:solidFill>
                  <a:srgbClr val="0070C0"/>
                </a:solidFill>
              </a:rPr>
              <a:t>California is moving away from recovery-oriented care</a:t>
            </a:r>
          </a:p>
        </p:txBody>
      </p:sp>
      <p:sp>
        <p:nvSpPr>
          <p:cNvPr id="3" name="Content Placeholder 2">
            <a:extLst>
              <a:ext uri="{FF2B5EF4-FFF2-40B4-BE49-F238E27FC236}">
                <a16:creationId xmlns:a16="http://schemas.microsoft.com/office/drawing/2014/main" xmlns="" id="{E301B548-7946-9C12-1AAA-6122CACE547C}"/>
              </a:ext>
            </a:extLst>
          </p:cNvPr>
          <p:cNvSpPr>
            <a:spLocks noGrp="1"/>
          </p:cNvSpPr>
          <p:nvPr>
            <p:ph idx="1"/>
          </p:nvPr>
        </p:nvSpPr>
        <p:spPr>
          <a:xfrm>
            <a:off x="677334" y="2367627"/>
            <a:ext cx="8596668" cy="3880773"/>
          </a:xfrm>
        </p:spPr>
        <p:txBody>
          <a:bodyPr>
            <a:normAutofit/>
          </a:bodyPr>
          <a:lstStyle/>
          <a:p>
            <a:r>
              <a:rPr lang="en-US" sz="2400" dirty="0"/>
              <a:t>CARE Court</a:t>
            </a:r>
          </a:p>
          <a:p>
            <a:r>
              <a:rPr lang="en-US" sz="2400" dirty="0"/>
              <a:t>Expansion of Involuntary Treatment criteria</a:t>
            </a:r>
          </a:p>
          <a:p>
            <a:r>
              <a:rPr lang="en-US" sz="2400" dirty="0"/>
              <a:t>Proposition 1</a:t>
            </a:r>
          </a:p>
          <a:p>
            <a:pPr lvl="1"/>
            <a:r>
              <a:rPr lang="en-US" sz="2200" dirty="0"/>
              <a:t>Weakens the MHSA focus on recovery-oriented care</a:t>
            </a:r>
          </a:p>
          <a:p>
            <a:pPr lvl="1"/>
            <a:r>
              <a:rPr lang="en-US" sz="2200" dirty="0"/>
              <a:t>Cuts funding for recovery-oriented services</a:t>
            </a:r>
          </a:p>
          <a:p>
            <a:pPr lvl="1"/>
            <a:r>
              <a:rPr lang="en-US" sz="2200" dirty="0"/>
              <a:t>Puts increased pressure on counties to use MHSA funds for Medi-Cal match </a:t>
            </a:r>
          </a:p>
        </p:txBody>
      </p:sp>
      <p:pic>
        <p:nvPicPr>
          <p:cNvPr id="5" name="Picture 4">
            <a:extLst>
              <a:ext uri="{FF2B5EF4-FFF2-40B4-BE49-F238E27FC236}">
                <a16:creationId xmlns:a16="http://schemas.microsoft.com/office/drawing/2014/main" xmlns="" id="{1F9D3B61-5F6E-B1E2-7FDD-226342FD4CC8}"/>
              </a:ext>
            </a:extLst>
          </p:cNvPr>
          <p:cNvPicPr>
            <a:picLocks noChangeAspect="1"/>
          </p:cNvPicPr>
          <p:nvPr/>
        </p:nvPicPr>
        <p:blipFill>
          <a:blip r:embed="rId2"/>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2412499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5372F1-BC5B-8123-2706-82A87E6965E2}"/>
              </a:ext>
            </a:extLst>
          </p:cNvPr>
          <p:cNvSpPr>
            <a:spLocks noGrp="1"/>
          </p:cNvSpPr>
          <p:nvPr>
            <p:ph type="title"/>
          </p:nvPr>
        </p:nvSpPr>
        <p:spPr/>
        <p:txBody>
          <a:bodyPr/>
          <a:lstStyle/>
          <a:p>
            <a:r>
              <a:rPr lang="en-US" dirty="0">
                <a:solidFill>
                  <a:schemeClr val="accent2"/>
                </a:solidFill>
              </a:rPr>
              <a:t>5 Core Components for Equitable Care</a:t>
            </a:r>
          </a:p>
        </p:txBody>
      </p:sp>
      <p:sp>
        <p:nvSpPr>
          <p:cNvPr id="3" name="Content Placeholder 2">
            <a:extLst>
              <a:ext uri="{FF2B5EF4-FFF2-40B4-BE49-F238E27FC236}">
                <a16:creationId xmlns:a16="http://schemas.microsoft.com/office/drawing/2014/main" xmlns="" id="{ADAB01B7-BDC5-FA36-487C-F8A58DF49E60}"/>
              </a:ext>
            </a:extLst>
          </p:cNvPr>
          <p:cNvSpPr>
            <a:spLocks noGrp="1"/>
          </p:cNvSpPr>
          <p:nvPr>
            <p:ph idx="1"/>
          </p:nvPr>
        </p:nvSpPr>
        <p:spPr/>
        <p:txBody>
          <a:bodyPr>
            <a:normAutofit/>
          </a:bodyPr>
          <a:lstStyle/>
          <a:p>
            <a:r>
              <a:rPr lang="en-US" sz="2400" dirty="0"/>
              <a:t>Culturally responsive services and systems</a:t>
            </a:r>
          </a:p>
          <a:p>
            <a:r>
              <a:rPr lang="en-US" sz="2400" dirty="0"/>
              <a:t>Low-barrier access to services</a:t>
            </a:r>
          </a:p>
          <a:p>
            <a:r>
              <a:rPr lang="en-US" sz="2400" dirty="0"/>
              <a:t>Integrated peer support across the recovery continuum</a:t>
            </a:r>
          </a:p>
          <a:p>
            <a:r>
              <a:rPr lang="en-US" sz="2400" dirty="0"/>
              <a:t>Harm reduction approach</a:t>
            </a:r>
          </a:p>
          <a:p>
            <a:r>
              <a:rPr lang="en-US" sz="2400" dirty="0"/>
              <a:t>Address the needs of the whole person</a:t>
            </a:r>
          </a:p>
        </p:txBody>
      </p:sp>
      <p:sp>
        <p:nvSpPr>
          <p:cNvPr id="4" name="TextBox 3">
            <a:extLst>
              <a:ext uri="{FF2B5EF4-FFF2-40B4-BE49-F238E27FC236}">
                <a16:creationId xmlns:a16="http://schemas.microsoft.com/office/drawing/2014/main" xmlns="" id="{D78455D8-C32A-D40A-62B0-B01DE56E946C}"/>
              </a:ext>
            </a:extLst>
          </p:cNvPr>
          <p:cNvSpPr txBox="1"/>
          <p:nvPr/>
        </p:nvSpPr>
        <p:spPr>
          <a:xfrm>
            <a:off x="557938" y="6439512"/>
            <a:ext cx="10383866" cy="307777"/>
          </a:xfrm>
          <a:prstGeom prst="rect">
            <a:avLst/>
          </a:prstGeom>
          <a:noFill/>
        </p:spPr>
        <p:txBody>
          <a:bodyPr wrap="square" rtlCol="0">
            <a:spAutoFit/>
          </a:bodyPr>
          <a:lstStyle/>
          <a:p>
            <a:r>
              <a:rPr lang="en-US" sz="1400" dirty="0">
                <a:solidFill>
                  <a:schemeClr val="accent2">
                    <a:lumMod val="75000"/>
                  </a:schemeClr>
                </a:solidFill>
                <a:hlinkClick r:id="rId2">
                  <a:extLst>
                    <a:ext uri="{A12FA001-AC4F-418D-AE19-62706E023703}">
                      <ahyp:hlinkClr xmlns:ahyp="http://schemas.microsoft.com/office/drawing/2018/hyperlinkcolor" xmlns="" val="tx"/>
                    </a:ext>
                  </a:extLst>
                </a:hlinkClick>
              </a:rPr>
              <a:t>Source: The Roadmap to Improve Access and Care for Diverse Communities in Mental Health and Substance Use Recovery</a:t>
            </a:r>
            <a:endParaRPr lang="en-US" sz="1400" dirty="0">
              <a:solidFill>
                <a:schemeClr val="accent2">
                  <a:lumMod val="75000"/>
                </a:schemeClr>
              </a:solidFill>
            </a:endParaRPr>
          </a:p>
        </p:txBody>
      </p:sp>
      <p:pic>
        <p:nvPicPr>
          <p:cNvPr id="5" name="Picture 4">
            <a:extLst>
              <a:ext uri="{FF2B5EF4-FFF2-40B4-BE49-F238E27FC236}">
                <a16:creationId xmlns:a16="http://schemas.microsoft.com/office/drawing/2014/main" xmlns="" id="{6B429BA3-8DC9-6DF7-3E7F-2BBE98714C0A}"/>
              </a:ext>
            </a:extLst>
          </p:cNvPr>
          <p:cNvPicPr>
            <a:picLocks noChangeAspect="1"/>
          </p:cNvPicPr>
          <p:nvPr/>
        </p:nvPicPr>
        <p:blipFill>
          <a:blip r:embed="rId3"/>
          <a:stretch>
            <a:fillRect/>
          </a:stretch>
        </p:blipFill>
        <p:spPr>
          <a:xfrm>
            <a:off x="10476854" y="5957902"/>
            <a:ext cx="1626522" cy="635499"/>
          </a:xfrm>
          <a:prstGeom prst="rect">
            <a:avLst/>
          </a:prstGeom>
        </p:spPr>
      </p:pic>
    </p:spTree>
    <p:extLst>
      <p:ext uri="{BB962C8B-B14F-4D97-AF65-F5344CB8AC3E}">
        <p14:creationId xmlns:p14="http://schemas.microsoft.com/office/powerpoint/2010/main" val="4120346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9C830B-8A1C-E15C-F921-6319A6D1DAC7}"/>
              </a:ext>
            </a:extLst>
          </p:cNvPr>
          <p:cNvSpPr>
            <a:spLocks noGrp="1"/>
          </p:cNvSpPr>
          <p:nvPr>
            <p:ph type="title"/>
          </p:nvPr>
        </p:nvSpPr>
        <p:spPr>
          <a:xfrm>
            <a:off x="677334" y="609600"/>
            <a:ext cx="8993608" cy="1320800"/>
          </a:xfrm>
        </p:spPr>
        <p:txBody>
          <a:bodyPr>
            <a:normAutofit/>
          </a:bodyPr>
          <a:lstStyle/>
          <a:p>
            <a:pPr algn="ctr"/>
            <a:r>
              <a:rPr lang="en-US" sz="4000" dirty="0">
                <a:solidFill>
                  <a:srgbClr val="0070C0"/>
                </a:solidFill>
              </a:rPr>
              <a:t>Prop 1: New BHSA Housing Component</a:t>
            </a:r>
          </a:p>
        </p:txBody>
      </p:sp>
      <p:sp>
        <p:nvSpPr>
          <p:cNvPr id="3" name="Content Placeholder 2">
            <a:extLst>
              <a:ext uri="{FF2B5EF4-FFF2-40B4-BE49-F238E27FC236}">
                <a16:creationId xmlns:a16="http://schemas.microsoft.com/office/drawing/2014/main" xmlns="" id="{78AFDB29-E2A2-72D4-4EC1-EECCEBC7A562}"/>
              </a:ext>
            </a:extLst>
          </p:cNvPr>
          <p:cNvSpPr>
            <a:spLocks noGrp="1"/>
          </p:cNvSpPr>
          <p:nvPr>
            <p:ph idx="1"/>
          </p:nvPr>
        </p:nvSpPr>
        <p:spPr>
          <a:xfrm>
            <a:off x="677334" y="1930400"/>
            <a:ext cx="8596668" cy="4560341"/>
          </a:xfrm>
        </p:spPr>
        <p:txBody>
          <a:bodyPr>
            <a:normAutofit/>
          </a:bodyPr>
          <a:lstStyle/>
          <a:p>
            <a:r>
              <a:rPr lang="en-US" sz="2800" dirty="0"/>
              <a:t>Counties are required to spend 23-37% of their BHSA funds on “housing interventions”</a:t>
            </a:r>
          </a:p>
          <a:p>
            <a:pPr lvl="1"/>
            <a:r>
              <a:rPr lang="en-US" sz="2800" dirty="0"/>
              <a:t>Rental subsidies</a:t>
            </a:r>
          </a:p>
          <a:p>
            <a:pPr lvl="1"/>
            <a:r>
              <a:rPr lang="en-US" sz="2800" dirty="0"/>
              <a:t>Operating subsidies</a:t>
            </a:r>
          </a:p>
          <a:p>
            <a:pPr lvl="1"/>
            <a:r>
              <a:rPr lang="en-US" sz="2800" dirty="0"/>
              <a:t>Shared housing</a:t>
            </a:r>
          </a:p>
          <a:p>
            <a:pPr lvl="1"/>
            <a:r>
              <a:rPr lang="en-US" sz="2800" dirty="0"/>
              <a:t>Family housing</a:t>
            </a:r>
          </a:p>
          <a:p>
            <a:pPr lvl="1"/>
            <a:r>
              <a:rPr lang="en-US" sz="2800" dirty="0"/>
              <a:t>Master leasing</a:t>
            </a:r>
          </a:p>
          <a:p>
            <a:r>
              <a:rPr lang="en-US" sz="2800" b="1" dirty="0"/>
              <a:t>This funding does not include services</a:t>
            </a:r>
          </a:p>
          <a:p>
            <a:pPr marL="457200" lvl="1" indent="0">
              <a:buNone/>
            </a:pPr>
            <a:endParaRPr lang="en-US" sz="2800" dirty="0"/>
          </a:p>
        </p:txBody>
      </p:sp>
      <p:pic>
        <p:nvPicPr>
          <p:cNvPr id="5" name="Picture 4">
            <a:extLst>
              <a:ext uri="{FF2B5EF4-FFF2-40B4-BE49-F238E27FC236}">
                <a16:creationId xmlns:a16="http://schemas.microsoft.com/office/drawing/2014/main" xmlns="" id="{D1349B41-D9D4-EAF8-1EAC-AE9AFD9E75AE}"/>
              </a:ext>
            </a:extLst>
          </p:cNvPr>
          <p:cNvPicPr>
            <a:picLocks noChangeAspect="1"/>
          </p:cNvPicPr>
          <p:nvPr/>
        </p:nvPicPr>
        <p:blipFill>
          <a:blip r:embed="rId2"/>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4066687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9C830B-8A1C-E15C-F921-6319A6D1DAC7}"/>
              </a:ext>
            </a:extLst>
          </p:cNvPr>
          <p:cNvSpPr>
            <a:spLocks noGrp="1"/>
          </p:cNvSpPr>
          <p:nvPr>
            <p:ph type="title"/>
          </p:nvPr>
        </p:nvSpPr>
        <p:spPr>
          <a:xfrm>
            <a:off x="185981" y="609600"/>
            <a:ext cx="9484962" cy="1320800"/>
          </a:xfrm>
        </p:spPr>
        <p:txBody>
          <a:bodyPr>
            <a:normAutofit/>
          </a:bodyPr>
          <a:lstStyle/>
          <a:p>
            <a:pPr algn="ctr"/>
            <a:r>
              <a:rPr lang="en-US" dirty="0">
                <a:solidFill>
                  <a:srgbClr val="0070C0"/>
                </a:solidFill>
              </a:rPr>
              <a:t>Eligibility (Adults) for BHSA Housing Component</a:t>
            </a:r>
          </a:p>
        </p:txBody>
      </p:sp>
      <p:sp>
        <p:nvSpPr>
          <p:cNvPr id="3" name="Content Placeholder 2">
            <a:extLst>
              <a:ext uri="{FF2B5EF4-FFF2-40B4-BE49-F238E27FC236}">
                <a16:creationId xmlns:a16="http://schemas.microsoft.com/office/drawing/2014/main" xmlns="" id="{78AFDB29-E2A2-72D4-4EC1-EECCEBC7A562}"/>
              </a:ext>
            </a:extLst>
          </p:cNvPr>
          <p:cNvSpPr>
            <a:spLocks noGrp="1"/>
          </p:cNvSpPr>
          <p:nvPr>
            <p:ph idx="1"/>
          </p:nvPr>
        </p:nvSpPr>
        <p:spPr>
          <a:xfrm>
            <a:off x="630128" y="1930400"/>
            <a:ext cx="8596668" cy="4956409"/>
          </a:xfrm>
        </p:spPr>
        <p:txBody>
          <a:bodyPr>
            <a:normAutofit/>
          </a:bodyPr>
          <a:lstStyle/>
          <a:p>
            <a:r>
              <a:rPr lang="en-US" sz="2400" dirty="0"/>
              <a:t>Chronically homeless (50% of funds), experiencing homelessness, or at risk of homelessness; and</a:t>
            </a:r>
          </a:p>
          <a:p>
            <a:r>
              <a:rPr lang="en-US" sz="2400" dirty="0" err="1"/>
              <a:t>Signficant</a:t>
            </a:r>
            <a:r>
              <a:rPr lang="en-US" sz="2400" dirty="0"/>
              <a:t> impairment (distress, disability or dysfunction in social, occupational, or other activities</a:t>
            </a:r>
          </a:p>
          <a:p>
            <a:r>
              <a:rPr lang="en-US" sz="2400" dirty="0"/>
              <a:t>A diagnosed or suspected ”mental disorder”</a:t>
            </a:r>
          </a:p>
          <a:p>
            <a:r>
              <a:rPr lang="en-US" sz="2400" b="1" dirty="0">
                <a:highlight>
                  <a:srgbClr val="FFFF00"/>
                </a:highlight>
              </a:rPr>
              <a:t>Do not need to be on Medi-Cal</a:t>
            </a:r>
          </a:p>
          <a:p>
            <a:r>
              <a:rPr lang="en-US" sz="2400" b="1" dirty="0">
                <a:highlight>
                  <a:srgbClr val="FFFF00"/>
                </a:highlight>
              </a:rPr>
              <a:t>Do not need to be in an FSP</a:t>
            </a:r>
          </a:p>
          <a:p>
            <a:endParaRPr lang="en-US" sz="2800" dirty="0"/>
          </a:p>
          <a:p>
            <a:endParaRPr lang="en-US" sz="2800" dirty="0"/>
          </a:p>
          <a:p>
            <a:endParaRPr lang="en-US" sz="2800" dirty="0"/>
          </a:p>
          <a:p>
            <a:pPr marL="457200" lvl="1" indent="0">
              <a:buNone/>
            </a:pPr>
            <a:endParaRPr lang="en-US" sz="2800" dirty="0"/>
          </a:p>
        </p:txBody>
      </p:sp>
      <p:pic>
        <p:nvPicPr>
          <p:cNvPr id="5" name="Picture 4">
            <a:extLst>
              <a:ext uri="{FF2B5EF4-FFF2-40B4-BE49-F238E27FC236}">
                <a16:creationId xmlns:a16="http://schemas.microsoft.com/office/drawing/2014/main" xmlns="" id="{D1349B41-D9D4-EAF8-1EAC-AE9AFD9E75AE}"/>
              </a:ext>
            </a:extLst>
          </p:cNvPr>
          <p:cNvPicPr>
            <a:picLocks noChangeAspect="1"/>
          </p:cNvPicPr>
          <p:nvPr/>
        </p:nvPicPr>
        <p:blipFill>
          <a:blip r:embed="rId2"/>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866305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28219D-27FD-E330-525F-6C6B30BD9476}"/>
              </a:ext>
            </a:extLst>
          </p:cNvPr>
          <p:cNvSpPr>
            <a:spLocks noGrp="1"/>
          </p:cNvSpPr>
          <p:nvPr>
            <p:ph type="title"/>
          </p:nvPr>
        </p:nvSpPr>
        <p:spPr/>
        <p:txBody>
          <a:bodyPr>
            <a:normAutofit fontScale="90000"/>
          </a:bodyPr>
          <a:lstStyle/>
          <a:p>
            <a:r>
              <a:rPr lang="en-US" dirty="0">
                <a:solidFill>
                  <a:schemeClr val="accent2"/>
                </a:solidFill>
              </a:rPr>
              <a:t>Service Access Concerns in BHSA housing:</a:t>
            </a:r>
            <a:br>
              <a:rPr lang="en-US" dirty="0">
                <a:solidFill>
                  <a:schemeClr val="accent2"/>
                </a:solidFill>
              </a:rPr>
            </a:br>
            <a:r>
              <a:rPr lang="en-US" sz="2700" dirty="0">
                <a:solidFill>
                  <a:schemeClr val="accent2"/>
                </a:solidFill>
              </a:rPr>
              <a:t>People with a mental health challenge who are not on Medi-Cal and/or not in an FSP</a:t>
            </a:r>
            <a:br>
              <a:rPr lang="en-US" sz="2700" dirty="0">
                <a:solidFill>
                  <a:schemeClr val="accent2"/>
                </a:solidFill>
              </a:rPr>
            </a:br>
            <a:endParaRPr lang="en-US" sz="2700" dirty="0">
              <a:solidFill>
                <a:schemeClr val="accent2"/>
              </a:solidFill>
            </a:endParaRPr>
          </a:p>
        </p:txBody>
      </p:sp>
      <p:sp>
        <p:nvSpPr>
          <p:cNvPr id="3" name="Content Placeholder 2">
            <a:extLst>
              <a:ext uri="{FF2B5EF4-FFF2-40B4-BE49-F238E27FC236}">
                <a16:creationId xmlns:a16="http://schemas.microsoft.com/office/drawing/2014/main" xmlns="" id="{ED68AEDF-D612-8B13-DC1B-51073DB0324A}"/>
              </a:ext>
            </a:extLst>
          </p:cNvPr>
          <p:cNvSpPr>
            <a:spLocks noGrp="1"/>
          </p:cNvSpPr>
          <p:nvPr>
            <p:ph idx="1"/>
          </p:nvPr>
        </p:nvSpPr>
        <p:spPr/>
        <p:txBody>
          <a:bodyPr>
            <a:normAutofit/>
          </a:bodyPr>
          <a:lstStyle/>
          <a:p>
            <a:r>
              <a:rPr lang="en-US" sz="2400" dirty="0"/>
              <a:t>BHSA Housing dollars do not fund services, housing offered is not supportive housing</a:t>
            </a:r>
          </a:p>
          <a:p>
            <a:r>
              <a:rPr lang="en-US" sz="2400" dirty="0"/>
              <a:t>Yet, people must have a mental health challenge to access housing</a:t>
            </a:r>
          </a:p>
          <a:p>
            <a:r>
              <a:rPr lang="en-US" sz="2400" dirty="0"/>
              <a:t>Where will this population receive behavioral health services?</a:t>
            </a:r>
          </a:p>
          <a:p>
            <a:r>
              <a:rPr lang="en-US" sz="2400" dirty="0"/>
              <a:t>Will the services be person-centered, culturally responsive, trauma-informed, voluntary, and community-based?</a:t>
            </a:r>
          </a:p>
        </p:txBody>
      </p:sp>
      <p:pic>
        <p:nvPicPr>
          <p:cNvPr id="4" name="Picture 3">
            <a:extLst>
              <a:ext uri="{FF2B5EF4-FFF2-40B4-BE49-F238E27FC236}">
                <a16:creationId xmlns:a16="http://schemas.microsoft.com/office/drawing/2014/main" xmlns="" id="{0C0E814E-0A51-AEA3-15C1-AB52AC875436}"/>
              </a:ext>
            </a:extLst>
          </p:cNvPr>
          <p:cNvPicPr>
            <a:picLocks noChangeAspect="1"/>
          </p:cNvPicPr>
          <p:nvPr/>
        </p:nvPicPr>
        <p:blipFill>
          <a:blip r:embed="rId2"/>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4220929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9C830B-8A1C-E15C-F921-6319A6D1DAC7}"/>
              </a:ext>
            </a:extLst>
          </p:cNvPr>
          <p:cNvSpPr>
            <a:spLocks noGrp="1"/>
          </p:cNvSpPr>
          <p:nvPr>
            <p:ph type="title"/>
          </p:nvPr>
        </p:nvSpPr>
        <p:spPr>
          <a:xfrm>
            <a:off x="677334" y="609600"/>
            <a:ext cx="8993608" cy="1320800"/>
          </a:xfrm>
        </p:spPr>
        <p:txBody>
          <a:bodyPr>
            <a:normAutofit/>
          </a:bodyPr>
          <a:lstStyle/>
          <a:p>
            <a:pPr algn="ctr"/>
            <a:r>
              <a:rPr lang="en-US" sz="4000" dirty="0">
                <a:solidFill>
                  <a:srgbClr val="0070C0"/>
                </a:solidFill>
              </a:rPr>
              <a:t>Demographics/Specialized Needs of the Unhoused</a:t>
            </a:r>
          </a:p>
        </p:txBody>
      </p:sp>
      <p:sp>
        <p:nvSpPr>
          <p:cNvPr id="3" name="Content Placeholder 2">
            <a:extLst>
              <a:ext uri="{FF2B5EF4-FFF2-40B4-BE49-F238E27FC236}">
                <a16:creationId xmlns:a16="http://schemas.microsoft.com/office/drawing/2014/main" xmlns="" id="{78AFDB29-E2A2-72D4-4EC1-EECCEBC7A562}"/>
              </a:ext>
            </a:extLst>
          </p:cNvPr>
          <p:cNvSpPr>
            <a:spLocks noGrp="1"/>
          </p:cNvSpPr>
          <p:nvPr>
            <p:ph idx="1"/>
          </p:nvPr>
        </p:nvSpPr>
        <p:spPr>
          <a:xfrm>
            <a:off x="677334" y="2181022"/>
            <a:ext cx="8596668" cy="4560341"/>
          </a:xfrm>
        </p:spPr>
        <p:txBody>
          <a:bodyPr>
            <a:normAutofit/>
          </a:bodyPr>
          <a:lstStyle/>
          <a:p>
            <a:r>
              <a:rPr lang="en-US" sz="2400" dirty="0"/>
              <a:t>29% Black, 37% </a:t>
            </a:r>
            <a:r>
              <a:rPr lang="en-US" sz="2400" dirty="0" err="1"/>
              <a:t>LatinX</a:t>
            </a:r>
            <a:r>
              <a:rPr lang="en-US" sz="2400" dirty="0"/>
              <a:t>, 7% multi racial</a:t>
            </a:r>
          </a:p>
          <a:p>
            <a:r>
              <a:rPr lang="en-US" sz="2400" dirty="0"/>
              <a:t>LGBTQ+</a:t>
            </a:r>
          </a:p>
          <a:p>
            <a:r>
              <a:rPr lang="en-US" sz="2400" dirty="0"/>
              <a:t>High frequency of chronic health conditions and/or disability</a:t>
            </a:r>
          </a:p>
          <a:p>
            <a:r>
              <a:rPr lang="en-US" sz="2400" dirty="0"/>
              <a:t>48% of chronically unhoused have a DV history</a:t>
            </a:r>
          </a:p>
          <a:p>
            <a:r>
              <a:rPr lang="en-US" sz="2400" dirty="0"/>
              <a:t>72% report experiencing physical violence in their lifetime</a:t>
            </a:r>
          </a:p>
          <a:p>
            <a:r>
              <a:rPr lang="en-US" sz="2400" dirty="0"/>
              <a:t>Criminal justice history</a:t>
            </a:r>
          </a:p>
          <a:p>
            <a:r>
              <a:rPr lang="en-US" sz="2400" dirty="0"/>
              <a:t>Being unhoused is traumatic</a:t>
            </a:r>
          </a:p>
          <a:p>
            <a:endParaRPr lang="en-US" sz="3000" dirty="0"/>
          </a:p>
          <a:p>
            <a:pPr marL="457200" lvl="1" indent="0">
              <a:buNone/>
            </a:pPr>
            <a:endParaRPr lang="en-US" sz="2800" dirty="0"/>
          </a:p>
        </p:txBody>
      </p:sp>
      <p:pic>
        <p:nvPicPr>
          <p:cNvPr id="5" name="Picture 4">
            <a:extLst>
              <a:ext uri="{FF2B5EF4-FFF2-40B4-BE49-F238E27FC236}">
                <a16:creationId xmlns:a16="http://schemas.microsoft.com/office/drawing/2014/main" xmlns="" id="{D1349B41-D9D4-EAF8-1EAC-AE9AFD9E75AE}"/>
              </a:ext>
            </a:extLst>
          </p:cNvPr>
          <p:cNvPicPr>
            <a:picLocks noChangeAspect="1"/>
          </p:cNvPicPr>
          <p:nvPr/>
        </p:nvPicPr>
        <p:blipFill>
          <a:blip r:embed="rId2"/>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5008955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242F061-3174-0BCE-81E9-13987BD6DBA2}"/>
              </a:ext>
            </a:extLst>
          </p:cNvPr>
          <p:cNvSpPr>
            <a:spLocks noGrp="1"/>
          </p:cNvSpPr>
          <p:nvPr>
            <p:ph type="title"/>
          </p:nvPr>
        </p:nvSpPr>
        <p:spPr>
          <a:xfrm>
            <a:off x="114230" y="346129"/>
            <a:ext cx="9412062" cy="1320800"/>
          </a:xfrm>
        </p:spPr>
        <p:txBody>
          <a:bodyPr/>
          <a:lstStyle/>
          <a:p>
            <a:r>
              <a:rPr lang="en-US" dirty="0">
                <a:solidFill>
                  <a:schemeClr val="accent2">
                    <a:lumMod val="75000"/>
                  </a:schemeClr>
                </a:solidFill>
              </a:rPr>
              <a:t>And even if they do get linked into services:</a:t>
            </a:r>
          </a:p>
        </p:txBody>
      </p:sp>
      <p:sp>
        <p:nvSpPr>
          <p:cNvPr id="4" name="Content Placeholder 2">
            <a:extLst>
              <a:ext uri="{FF2B5EF4-FFF2-40B4-BE49-F238E27FC236}">
                <a16:creationId xmlns:a16="http://schemas.microsoft.com/office/drawing/2014/main" xmlns="" id="{92FBA3DF-AB57-CAC6-6991-5210C55B7C14}"/>
              </a:ext>
            </a:extLst>
          </p:cNvPr>
          <p:cNvSpPr>
            <a:spLocks noGrp="1"/>
          </p:cNvSpPr>
          <p:nvPr>
            <p:ph idx="1"/>
          </p:nvPr>
        </p:nvSpPr>
        <p:spPr>
          <a:xfrm>
            <a:off x="212384" y="1284644"/>
            <a:ext cx="5072538" cy="4868183"/>
          </a:xfrm>
          <a:ln>
            <a:solidFill>
              <a:schemeClr val="accent1">
                <a:shade val="15000"/>
                <a:alpha val="55000"/>
              </a:schemeClr>
            </a:solidFill>
          </a:ln>
        </p:spPr>
        <p:txBody>
          <a:bodyPr>
            <a:normAutofit/>
          </a:bodyPr>
          <a:lstStyle/>
          <a:p>
            <a:pPr marL="0" indent="0" algn="ctr">
              <a:buNone/>
            </a:pPr>
            <a:r>
              <a:rPr lang="en-US" sz="2400" b="1" dirty="0"/>
              <a:t>Core Components of Equitable Care</a:t>
            </a:r>
          </a:p>
          <a:p>
            <a:r>
              <a:rPr lang="en-US" sz="2200" dirty="0"/>
              <a:t>Culturally responsive services and systems</a:t>
            </a:r>
          </a:p>
          <a:p>
            <a:r>
              <a:rPr lang="en-US" sz="2200" dirty="0"/>
              <a:t>Low-barrier access to services</a:t>
            </a:r>
          </a:p>
          <a:p>
            <a:r>
              <a:rPr lang="en-US" sz="2200" dirty="0"/>
              <a:t>Integrated peer support across the recovery continuum</a:t>
            </a:r>
          </a:p>
          <a:p>
            <a:r>
              <a:rPr lang="en-US" sz="2200" dirty="0"/>
              <a:t>Harm reduction approach</a:t>
            </a:r>
          </a:p>
          <a:p>
            <a:r>
              <a:rPr lang="en-US" sz="2200" dirty="0"/>
              <a:t>Address the needs of the whole person</a:t>
            </a:r>
          </a:p>
        </p:txBody>
      </p:sp>
      <p:sp>
        <p:nvSpPr>
          <p:cNvPr id="10" name="Content Placeholder 2">
            <a:extLst>
              <a:ext uri="{FF2B5EF4-FFF2-40B4-BE49-F238E27FC236}">
                <a16:creationId xmlns:a16="http://schemas.microsoft.com/office/drawing/2014/main" xmlns="" id="{AD8DF669-B221-15BA-6B6F-8AA7BE02BDC6}"/>
              </a:ext>
            </a:extLst>
          </p:cNvPr>
          <p:cNvSpPr txBox="1">
            <a:spLocks/>
          </p:cNvSpPr>
          <p:nvPr/>
        </p:nvSpPr>
        <p:spPr>
          <a:xfrm>
            <a:off x="5486399" y="1284644"/>
            <a:ext cx="4602996" cy="4742482"/>
          </a:xfrm>
          <a:prstGeom prst="rect">
            <a:avLst/>
          </a:prstGeom>
          <a:ln>
            <a:solidFill>
              <a:schemeClr val="accent1">
                <a:shade val="15000"/>
                <a:alpha val="55000"/>
              </a:schemeClr>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en-US" sz="2400" b="1" dirty="0"/>
              <a:t>BHSA Services at Risk</a:t>
            </a:r>
          </a:p>
          <a:p>
            <a:pPr marL="0" indent="0" algn="ctr">
              <a:buFont typeface="Wingdings 3" charset="2"/>
              <a:buNone/>
            </a:pPr>
            <a:endParaRPr lang="en-US" sz="1600" b="1" dirty="0"/>
          </a:p>
          <a:p>
            <a:r>
              <a:rPr lang="en-US" sz="2200" dirty="0"/>
              <a:t>Culturally specific services</a:t>
            </a:r>
          </a:p>
          <a:p>
            <a:pPr marL="0" indent="0">
              <a:buNone/>
            </a:pPr>
            <a:endParaRPr lang="en-US" sz="900" dirty="0"/>
          </a:p>
          <a:p>
            <a:r>
              <a:rPr lang="en-US" sz="2200" dirty="0"/>
              <a:t>Outpatient services</a:t>
            </a:r>
          </a:p>
          <a:p>
            <a:r>
              <a:rPr lang="en-US" sz="2200" dirty="0"/>
              <a:t>Peer support and consumer-run programs</a:t>
            </a:r>
          </a:p>
          <a:p>
            <a:r>
              <a:rPr lang="en-US" sz="2200" dirty="0"/>
              <a:t>Community outreach services</a:t>
            </a:r>
          </a:p>
          <a:p>
            <a:r>
              <a:rPr lang="en-US" sz="2200" dirty="0"/>
              <a:t>Recovery-oriented services</a:t>
            </a:r>
          </a:p>
        </p:txBody>
      </p:sp>
      <p:pic>
        <p:nvPicPr>
          <p:cNvPr id="11" name="Picture 10">
            <a:extLst>
              <a:ext uri="{FF2B5EF4-FFF2-40B4-BE49-F238E27FC236}">
                <a16:creationId xmlns:a16="http://schemas.microsoft.com/office/drawing/2014/main" xmlns="" id="{9A4F7E28-8C45-9757-1872-FD353112A6BC}"/>
              </a:ext>
            </a:extLst>
          </p:cNvPr>
          <p:cNvPicPr>
            <a:picLocks noChangeAspect="1"/>
          </p:cNvPicPr>
          <p:nvPr/>
        </p:nvPicPr>
        <p:blipFill>
          <a:blip r:embed="rId2"/>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653915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2626CDD-794D-12A6-10FD-EFD71F49BC0A}"/>
              </a:ext>
            </a:extLst>
          </p:cNvPr>
          <p:cNvSpPr>
            <a:spLocks noGrp="1"/>
          </p:cNvSpPr>
          <p:nvPr>
            <p:ph type="title"/>
          </p:nvPr>
        </p:nvSpPr>
        <p:spPr/>
        <p:txBody>
          <a:bodyPr/>
          <a:lstStyle/>
          <a:p>
            <a:r>
              <a:rPr lang="en-US" dirty="0">
                <a:solidFill>
                  <a:schemeClr val="accent2">
                    <a:lumMod val="75000"/>
                  </a:schemeClr>
                </a:solidFill>
              </a:rPr>
              <a:t>Advocacy Opportunities</a:t>
            </a:r>
          </a:p>
        </p:txBody>
      </p:sp>
      <p:pic>
        <p:nvPicPr>
          <p:cNvPr id="4" name="Picture 3">
            <a:extLst>
              <a:ext uri="{FF2B5EF4-FFF2-40B4-BE49-F238E27FC236}">
                <a16:creationId xmlns:a16="http://schemas.microsoft.com/office/drawing/2014/main" xmlns="" id="{FCAED13C-1513-3397-4560-F8AEB2CE1F0C}"/>
              </a:ext>
            </a:extLst>
          </p:cNvPr>
          <p:cNvPicPr>
            <a:picLocks noChangeAspect="1"/>
          </p:cNvPicPr>
          <p:nvPr/>
        </p:nvPicPr>
        <p:blipFill>
          <a:blip r:embed="rId2"/>
          <a:stretch>
            <a:fillRect/>
          </a:stretch>
        </p:blipFill>
        <p:spPr>
          <a:xfrm>
            <a:off x="10098155" y="5957902"/>
            <a:ext cx="2005221" cy="783461"/>
          </a:xfrm>
          <a:prstGeom prst="rect">
            <a:avLst/>
          </a:prstGeom>
        </p:spPr>
      </p:pic>
      <p:sp>
        <p:nvSpPr>
          <p:cNvPr id="6" name="Content Placeholder 2">
            <a:extLst>
              <a:ext uri="{FF2B5EF4-FFF2-40B4-BE49-F238E27FC236}">
                <a16:creationId xmlns:a16="http://schemas.microsoft.com/office/drawing/2014/main" xmlns="" id="{C70721FB-8127-743A-2D57-F88E6BA548DE}"/>
              </a:ext>
            </a:extLst>
          </p:cNvPr>
          <p:cNvSpPr>
            <a:spLocks noGrp="1"/>
          </p:cNvSpPr>
          <p:nvPr>
            <p:ph idx="1"/>
          </p:nvPr>
        </p:nvSpPr>
        <p:spPr>
          <a:xfrm>
            <a:off x="677334" y="1545021"/>
            <a:ext cx="8596668" cy="4496341"/>
          </a:xfrm>
        </p:spPr>
        <p:txBody>
          <a:bodyPr>
            <a:normAutofit/>
          </a:bodyPr>
          <a:lstStyle/>
          <a:p>
            <a:r>
              <a:rPr lang="en-US" sz="2000" dirty="0"/>
              <a:t>Participate in the local stakeholder planning process</a:t>
            </a:r>
          </a:p>
          <a:p>
            <a:r>
              <a:rPr lang="en-US" sz="2000" dirty="0"/>
              <a:t>Encourage the early development of regulations</a:t>
            </a:r>
          </a:p>
          <a:p>
            <a:r>
              <a:rPr lang="en-US" sz="2000" dirty="0"/>
              <a:t>Understand the BHSA. It still includes the same language around recovery as the MHSA and it includes language around underserved populations, CDEPS, and health disparities. </a:t>
            </a:r>
          </a:p>
          <a:p>
            <a:r>
              <a:rPr lang="en-US" sz="2000" dirty="0"/>
              <a:t>BHSA Section 5887 (Full Service Partnerships): DHCS and BHSOAC required to develop FSP standard of care and step-down criteria</a:t>
            </a:r>
          </a:p>
          <a:p>
            <a:r>
              <a:rPr lang="en-US" sz="2000" dirty="0"/>
              <a:t>BHSA Section 5840: Additional Early Intervention Components to be developed by DHCS and a biennial list of EBPs and CDEPs to be developed by DHCS and BHSOAC</a:t>
            </a:r>
          </a:p>
          <a:p>
            <a:r>
              <a:rPr lang="en-US" sz="2000" dirty="0"/>
              <a:t>Section 5840.7: DHCS and BHSOAC required to develop priorities for the use of Early Intervention funds</a:t>
            </a:r>
          </a:p>
        </p:txBody>
      </p:sp>
    </p:spTree>
    <p:extLst>
      <p:ext uri="{BB962C8B-B14F-4D97-AF65-F5344CB8AC3E}">
        <p14:creationId xmlns:p14="http://schemas.microsoft.com/office/powerpoint/2010/main" val="569636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DE7BFA-B5D1-7BD3-F530-F6A5D346ACCD}"/>
              </a:ext>
            </a:extLst>
          </p:cNvPr>
          <p:cNvSpPr>
            <a:spLocks noGrp="1"/>
          </p:cNvSpPr>
          <p:nvPr>
            <p:ph type="ctrTitle"/>
          </p:nvPr>
        </p:nvSpPr>
        <p:spPr>
          <a:xfrm>
            <a:off x="2445361" y="2415804"/>
            <a:ext cx="6151987" cy="2268559"/>
          </a:xfrm>
        </p:spPr>
        <p:txBody>
          <a:bodyPr>
            <a:normAutofit fontScale="90000"/>
          </a:bodyPr>
          <a:lstStyle/>
          <a:p>
            <a:pPr algn="ctr"/>
            <a:r>
              <a:rPr lang="en-US" dirty="0">
                <a:solidFill>
                  <a:srgbClr val="0070C0"/>
                </a:solidFill>
              </a:rPr>
              <a:t>Equity Considerations in </a:t>
            </a:r>
            <a:r>
              <a:rPr lang="en-US" b="1" dirty="0">
                <a:solidFill>
                  <a:srgbClr val="0070C0"/>
                </a:solidFill>
              </a:rPr>
              <a:t>Access to </a:t>
            </a:r>
            <a:r>
              <a:rPr lang="en-US" dirty="0">
                <a:solidFill>
                  <a:srgbClr val="0070C0"/>
                </a:solidFill>
              </a:rPr>
              <a:t>Prop 1 Behavioral Health Services Act Housing</a:t>
            </a:r>
          </a:p>
        </p:txBody>
      </p:sp>
      <p:sp>
        <p:nvSpPr>
          <p:cNvPr id="3" name="Subtitle 2">
            <a:extLst>
              <a:ext uri="{FF2B5EF4-FFF2-40B4-BE49-F238E27FC236}">
                <a16:creationId xmlns:a16="http://schemas.microsoft.com/office/drawing/2014/main" xmlns="" id="{99566DA0-9489-0B54-1161-F4AE6254D1CF}"/>
              </a:ext>
            </a:extLst>
          </p:cNvPr>
          <p:cNvSpPr>
            <a:spLocks noGrp="1"/>
          </p:cNvSpPr>
          <p:nvPr>
            <p:ph type="subTitle" idx="1"/>
          </p:nvPr>
        </p:nvSpPr>
        <p:spPr>
          <a:xfrm>
            <a:off x="1910300" y="4902629"/>
            <a:ext cx="6550260" cy="1160213"/>
          </a:xfrm>
        </p:spPr>
        <p:txBody>
          <a:bodyPr>
            <a:normAutofit/>
          </a:bodyPr>
          <a:lstStyle/>
          <a:p>
            <a:r>
              <a:rPr lang="en-US" sz="2000" b="1" dirty="0">
                <a:solidFill>
                  <a:schemeClr val="tx1"/>
                </a:solidFill>
              </a:rPr>
              <a:t>Mental Health America of California’s Perspective</a:t>
            </a:r>
          </a:p>
        </p:txBody>
      </p:sp>
      <p:pic>
        <p:nvPicPr>
          <p:cNvPr id="5" name="Picture 4">
            <a:extLst>
              <a:ext uri="{FF2B5EF4-FFF2-40B4-BE49-F238E27FC236}">
                <a16:creationId xmlns:a16="http://schemas.microsoft.com/office/drawing/2014/main" xmlns="" id="{79FC5404-1730-8A50-9E1D-FF4A31A1A14C}"/>
              </a:ext>
            </a:extLst>
          </p:cNvPr>
          <p:cNvPicPr>
            <a:picLocks noChangeAspect="1"/>
          </p:cNvPicPr>
          <p:nvPr/>
        </p:nvPicPr>
        <p:blipFill>
          <a:blip r:embed="rId2"/>
          <a:stretch>
            <a:fillRect/>
          </a:stretch>
        </p:blipFill>
        <p:spPr>
          <a:xfrm>
            <a:off x="4016818" y="5637023"/>
            <a:ext cx="3009072" cy="1175676"/>
          </a:xfrm>
          <a:prstGeom prst="rect">
            <a:avLst/>
          </a:prstGeom>
        </p:spPr>
      </p:pic>
    </p:spTree>
    <p:extLst>
      <p:ext uri="{BB962C8B-B14F-4D97-AF65-F5344CB8AC3E}">
        <p14:creationId xmlns:p14="http://schemas.microsoft.com/office/powerpoint/2010/main" val="3867459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xmlns="" id="{8B48DC27-68A5-1F1B-17C0-43955D9058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621" y="1241970"/>
            <a:ext cx="7529690" cy="510087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xmlns="" id="{6D2718FD-D563-28CC-E2B9-7CE9C78DA86D}"/>
              </a:ext>
            </a:extLst>
          </p:cNvPr>
          <p:cNvSpPr txBox="1"/>
          <p:nvPr/>
        </p:nvSpPr>
        <p:spPr>
          <a:xfrm>
            <a:off x="1230489" y="519289"/>
            <a:ext cx="7529690" cy="461665"/>
          </a:xfrm>
          <a:prstGeom prst="rect">
            <a:avLst/>
          </a:prstGeom>
          <a:noFill/>
        </p:spPr>
        <p:txBody>
          <a:bodyPr wrap="square" rtlCol="0">
            <a:spAutoFit/>
          </a:bodyPr>
          <a:lstStyle/>
          <a:p>
            <a:r>
              <a:rPr lang="en-US" sz="2400" b="1" dirty="0">
                <a:solidFill>
                  <a:srgbClr val="0070C0"/>
                </a:solidFill>
              </a:rPr>
              <a:t>The Number of Unhoused in California 2008-2020</a:t>
            </a:r>
          </a:p>
        </p:txBody>
      </p:sp>
      <p:sp>
        <p:nvSpPr>
          <p:cNvPr id="4" name="Oval 3">
            <a:extLst>
              <a:ext uri="{FF2B5EF4-FFF2-40B4-BE49-F238E27FC236}">
                <a16:creationId xmlns:a16="http://schemas.microsoft.com/office/drawing/2014/main" xmlns="" id="{49B0EB4A-500D-C664-90A4-6A476D27AAC8}"/>
              </a:ext>
            </a:extLst>
          </p:cNvPr>
          <p:cNvSpPr/>
          <p:nvPr/>
        </p:nvSpPr>
        <p:spPr>
          <a:xfrm>
            <a:off x="5935851" y="1357585"/>
            <a:ext cx="848771" cy="4142830"/>
          </a:xfrm>
          <a:prstGeom prst="ellipse">
            <a:avLst/>
          </a:prstGeom>
          <a:solidFill>
            <a:srgbClr val="FFFF00">
              <a:alpha val="23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xmlns="" id="{34A5E859-8505-09C9-EB0B-42E34EE0BE6E}"/>
              </a:ext>
            </a:extLst>
          </p:cNvPr>
          <p:cNvPicPr>
            <a:picLocks noChangeAspect="1"/>
          </p:cNvPicPr>
          <p:nvPr/>
        </p:nvPicPr>
        <p:blipFill>
          <a:blip r:embed="rId3"/>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2791209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7193BF-51B9-3BB1-1A20-A8270076D624}"/>
              </a:ext>
            </a:extLst>
          </p:cNvPr>
          <p:cNvSpPr>
            <a:spLocks noGrp="1"/>
          </p:cNvSpPr>
          <p:nvPr>
            <p:ph type="title"/>
          </p:nvPr>
        </p:nvSpPr>
        <p:spPr>
          <a:xfrm>
            <a:off x="468860" y="988658"/>
            <a:ext cx="9013616" cy="706964"/>
          </a:xfrm>
        </p:spPr>
        <p:txBody>
          <a:bodyPr>
            <a:normAutofit fontScale="90000"/>
          </a:bodyPr>
          <a:lstStyle/>
          <a:p>
            <a:r>
              <a:rPr lang="en-US" b="1" dirty="0">
                <a:solidFill>
                  <a:srgbClr val="0070C0"/>
                </a:solidFill>
              </a:rPr>
              <a:t>About Mental Health America of California</a:t>
            </a:r>
          </a:p>
        </p:txBody>
      </p:sp>
      <p:sp>
        <p:nvSpPr>
          <p:cNvPr id="3" name="Content Placeholder 2">
            <a:extLst>
              <a:ext uri="{FF2B5EF4-FFF2-40B4-BE49-F238E27FC236}">
                <a16:creationId xmlns:a16="http://schemas.microsoft.com/office/drawing/2014/main" xmlns="" id="{673283D3-75A5-AC44-4B40-9DAB808FBD77}"/>
              </a:ext>
            </a:extLst>
          </p:cNvPr>
          <p:cNvSpPr>
            <a:spLocks noGrp="1"/>
          </p:cNvSpPr>
          <p:nvPr>
            <p:ph idx="1"/>
          </p:nvPr>
        </p:nvSpPr>
        <p:spPr>
          <a:xfrm>
            <a:off x="677334" y="1974510"/>
            <a:ext cx="8596668" cy="4375122"/>
          </a:xfrm>
        </p:spPr>
        <p:txBody>
          <a:bodyPr>
            <a:normAutofit fontScale="92500"/>
          </a:bodyPr>
          <a:lstStyle/>
          <a:p>
            <a:r>
              <a:rPr lang="en-US" sz="2400" dirty="0"/>
              <a:t>Peer run organization</a:t>
            </a:r>
            <a:endParaRPr lang="en-US" sz="2400" b="0" i="0" dirty="0">
              <a:solidFill>
                <a:srgbClr val="565656"/>
              </a:solidFill>
              <a:effectLst/>
              <a:latin typeface="Ubuntu" panose="020B0504030602030204" pitchFamily="34" charset="0"/>
            </a:endParaRPr>
          </a:p>
          <a:p>
            <a:r>
              <a:rPr lang="en-US" sz="2400" b="0" i="0" dirty="0">
                <a:solidFill>
                  <a:srgbClr val="565656"/>
                </a:solidFill>
                <a:effectLst/>
                <a:latin typeface="Ubuntu" panose="020B0504030602030204" pitchFamily="34" charset="0"/>
              </a:rPr>
              <a:t>The mission of MHAC is to assist and encourage communities, families and individuals to experience hope, wellness and recovery from mental health and substance use disorder issues.  The people and communities we aim to serve include those of all ages; sexual orientation, gender identity or expression; language, racial and ethnic backgrounds, national origin, and immigration status; spirituality and religious affiliations; or socioeconomic status.</a:t>
            </a:r>
            <a:endParaRPr lang="en-US" sz="2400" dirty="0"/>
          </a:p>
          <a:p>
            <a:r>
              <a:rPr lang="en-US" sz="2400" dirty="0"/>
              <a:t>The Statewide California affiliate of Mental Health America</a:t>
            </a:r>
          </a:p>
          <a:p>
            <a:pPr lvl="1"/>
            <a:r>
              <a:rPr lang="en-US" sz="2400" dirty="0"/>
              <a:t>5 affiliate organizations and 1 associate organization</a:t>
            </a:r>
          </a:p>
          <a:p>
            <a:pPr lvl="1"/>
            <a:endParaRPr lang="en-US" sz="2400" dirty="0"/>
          </a:p>
          <a:p>
            <a:endParaRPr lang="en-US" dirty="0"/>
          </a:p>
        </p:txBody>
      </p:sp>
      <p:pic>
        <p:nvPicPr>
          <p:cNvPr id="5" name="Picture 4">
            <a:extLst>
              <a:ext uri="{FF2B5EF4-FFF2-40B4-BE49-F238E27FC236}">
                <a16:creationId xmlns:a16="http://schemas.microsoft.com/office/drawing/2014/main" xmlns="" id="{6614F4A7-D7A3-0556-96F4-94876475EE6C}"/>
              </a:ext>
            </a:extLst>
          </p:cNvPr>
          <p:cNvPicPr>
            <a:picLocks noChangeAspect="1"/>
          </p:cNvPicPr>
          <p:nvPr/>
        </p:nvPicPr>
        <p:blipFill>
          <a:blip r:embed="rId2"/>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11396899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CCF658-D342-A6EF-F038-6820E806BB6A}"/>
              </a:ext>
            </a:extLst>
          </p:cNvPr>
          <p:cNvSpPr>
            <a:spLocks noGrp="1"/>
          </p:cNvSpPr>
          <p:nvPr>
            <p:ph type="title"/>
          </p:nvPr>
        </p:nvSpPr>
        <p:spPr/>
        <p:txBody>
          <a:bodyPr>
            <a:normAutofit/>
          </a:bodyPr>
          <a:lstStyle/>
          <a:p>
            <a:r>
              <a:rPr lang="en-US" sz="4000" dirty="0">
                <a:solidFill>
                  <a:srgbClr val="0070C0"/>
                </a:solidFill>
              </a:rPr>
              <a:t>Why the Sudden Increase in 2018?</a:t>
            </a:r>
          </a:p>
        </p:txBody>
      </p:sp>
      <p:sp>
        <p:nvSpPr>
          <p:cNvPr id="3" name="Content Placeholder 2">
            <a:extLst>
              <a:ext uri="{FF2B5EF4-FFF2-40B4-BE49-F238E27FC236}">
                <a16:creationId xmlns:a16="http://schemas.microsoft.com/office/drawing/2014/main" xmlns="" id="{2AEF2B7D-F362-C1A5-EA7C-96B97EE98AC4}"/>
              </a:ext>
            </a:extLst>
          </p:cNvPr>
          <p:cNvSpPr>
            <a:spLocks noGrp="1"/>
          </p:cNvSpPr>
          <p:nvPr>
            <p:ph idx="1"/>
          </p:nvPr>
        </p:nvSpPr>
        <p:spPr>
          <a:xfrm>
            <a:off x="677333" y="1930401"/>
            <a:ext cx="8745635" cy="4110962"/>
          </a:xfrm>
        </p:spPr>
        <p:txBody>
          <a:bodyPr>
            <a:normAutofit/>
          </a:bodyPr>
          <a:lstStyle/>
          <a:p>
            <a:r>
              <a:rPr lang="en-US" sz="2600" dirty="0"/>
              <a:t>Housing costs began to increase more quickly</a:t>
            </a:r>
          </a:p>
          <a:p>
            <a:r>
              <a:rPr lang="en-US" sz="2600" dirty="0"/>
              <a:t>Point In Time Counts are conducted on a single night</a:t>
            </a:r>
          </a:p>
          <a:p>
            <a:pPr lvl="1"/>
            <a:r>
              <a:rPr lang="en-US" sz="2400" dirty="0"/>
              <a:t>They can only count the people they can find</a:t>
            </a:r>
          </a:p>
          <a:p>
            <a:pPr lvl="1"/>
            <a:r>
              <a:rPr lang="en-US" sz="2400" dirty="0"/>
              <a:t>It is believed that PIT counts underestimate the number of unhoused people</a:t>
            </a:r>
          </a:p>
          <a:p>
            <a:pPr lvl="1"/>
            <a:r>
              <a:rPr lang="en-US" sz="2400" dirty="0"/>
              <a:t>People who are harder to find might not get counted</a:t>
            </a:r>
          </a:p>
          <a:p>
            <a:pPr lvl="1"/>
            <a:r>
              <a:rPr lang="en-US" sz="2400" dirty="0"/>
              <a:t>More people were being counted</a:t>
            </a:r>
          </a:p>
        </p:txBody>
      </p:sp>
      <p:pic>
        <p:nvPicPr>
          <p:cNvPr id="5" name="Picture 4">
            <a:extLst>
              <a:ext uri="{FF2B5EF4-FFF2-40B4-BE49-F238E27FC236}">
                <a16:creationId xmlns:a16="http://schemas.microsoft.com/office/drawing/2014/main" xmlns="" id="{0FE92E0F-CA24-4A80-23E9-4837B60AF1A6}"/>
              </a:ext>
            </a:extLst>
          </p:cNvPr>
          <p:cNvPicPr>
            <a:picLocks noChangeAspect="1"/>
          </p:cNvPicPr>
          <p:nvPr/>
        </p:nvPicPr>
        <p:blipFill>
          <a:blip r:embed="rId2"/>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39144466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CCF658-D342-A6EF-F038-6820E806BB6A}"/>
              </a:ext>
            </a:extLst>
          </p:cNvPr>
          <p:cNvSpPr>
            <a:spLocks noGrp="1"/>
          </p:cNvSpPr>
          <p:nvPr>
            <p:ph type="title"/>
          </p:nvPr>
        </p:nvSpPr>
        <p:spPr/>
        <p:txBody>
          <a:bodyPr>
            <a:normAutofit/>
          </a:bodyPr>
          <a:lstStyle/>
          <a:p>
            <a:r>
              <a:rPr lang="en-US" sz="4000" dirty="0">
                <a:solidFill>
                  <a:srgbClr val="0070C0"/>
                </a:solidFill>
              </a:rPr>
              <a:t>What Happened in 2018?</a:t>
            </a:r>
          </a:p>
        </p:txBody>
      </p:sp>
      <p:sp>
        <p:nvSpPr>
          <p:cNvPr id="3" name="Content Placeholder 2">
            <a:extLst>
              <a:ext uri="{FF2B5EF4-FFF2-40B4-BE49-F238E27FC236}">
                <a16:creationId xmlns:a16="http://schemas.microsoft.com/office/drawing/2014/main" xmlns="" id="{2AEF2B7D-F362-C1A5-EA7C-96B97EE98AC4}"/>
              </a:ext>
            </a:extLst>
          </p:cNvPr>
          <p:cNvSpPr>
            <a:spLocks noGrp="1"/>
          </p:cNvSpPr>
          <p:nvPr>
            <p:ph idx="1"/>
          </p:nvPr>
        </p:nvSpPr>
        <p:spPr>
          <a:xfrm>
            <a:off x="677334" y="1930401"/>
            <a:ext cx="8596668" cy="4110962"/>
          </a:xfrm>
        </p:spPr>
        <p:txBody>
          <a:bodyPr>
            <a:normAutofit/>
          </a:bodyPr>
          <a:lstStyle/>
          <a:p>
            <a:r>
              <a:rPr lang="en-US" sz="2600" dirty="0"/>
              <a:t>A District Court ruled, in Martin v. City of Boise, that encampments of unhoused people cannot be cleared if no shelter is available to them</a:t>
            </a:r>
          </a:p>
          <a:p>
            <a:r>
              <a:rPr lang="en-US" sz="2600" dirty="0"/>
              <a:t>The unhoused, who had previously been forced to hide, came out to public locations</a:t>
            </a:r>
          </a:p>
          <a:p>
            <a:pPr lvl="1"/>
            <a:r>
              <a:rPr lang="en-US" sz="2400" dirty="0"/>
              <a:t>Closer to resources</a:t>
            </a:r>
          </a:p>
          <a:p>
            <a:pPr lvl="1"/>
            <a:r>
              <a:rPr lang="en-US" sz="2400" dirty="0"/>
              <a:t>Safer</a:t>
            </a:r>
          </a:p>
          <a:p>
            <a:pPr lvl="1"/>
            <a:r>
              <a:rPr lang="en-US" sz="2400" b="1" i="1" dirty="0"/>
              <a:t>Easier to count</a:t>
            </a:r>
          </a:p>
        </p:txBody>
      </p:sp>
      <p:pic>
        <p:nvPicPr>
          <p:cNvPr id="5" name="Picture 4">
            <a:extLst>
              <a:ext uri="{FF2B5EF4-FFF2-40B4-BE49-F238E27FC236}">
                <a16:creationId xmlns:a16="http://schemas.microsoft.com/office/drawing/2014/main" xmlns="" id="{0FE92E0F-CA24-4A80-23E9-4837B60AF1A6}"/>
              </a:ext>
            </a:extLst>
          </p:cNvPr>
          <p:cNvPicPr>
            <a:picLocks noChangeAspect="1"/>
          </p:cNvPicPr>
          <p:nvPr/>
        </p:nvPicPr>
        <p:blipFill>
          <a:blip r:embed="rId2"/>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23891009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xmlns="" id="{8B48DC27-68A5-1F1B-17C0-43955D9058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621" y="1241970"/>
            <a:ext cx="7529690" cy="510087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xmlns="" id="{6D2718FD-D563-28CC-E2B9-7CE9C78DA86D}"/>
              </a:ext>
            </a:extLst>
          </p:cNvPr>
          <p:cNvSpPr txBox="1"/>
          <p:nvPr/>
        </p:nvSpPr>
        <p:spPr>
          <a:xfrm>
            <a:off x="1230489" y="519289"/>
            <a:ext cx="7529690" cy="461665"/>
          </a:xfrm>
          <a:prstGeom prst="rect">
            <a:avLst/>
          </a:prstGeom>
          <a:noFill/>
        </p:spPr>
        <p:txBody>
          <a:bodyPr wrap="square" rtlCol="0">
            <a:spAutoFit/>
          </a:bodyPr>
          <a:lstStyle/>
          <a:p>
            <a:r>
              <a:rPr lang="en-US" sz="2400" b="1" dirty="0">
                <a:solidFill>
                  <a:srgbClr val="0070C0"/>
                </a:solidFill>
              </a:rPr>
              <a:t>The Number of Unhoused in California 2008-2020</a:t>
            </a:r>
          </a:p>
        </p:txBody>
      </p:sp>
      <p:sp>
        <p:nvSpPr>
          <p:cNvPr id="4" name="Oval 3">
            <a:extLst>
              <a:ext uri="{FF2B5EF4-FFF2-40B4-BE49-F238E27FC236}">
                <a16:creationId xmlns:a16="http://schemas.microsoft.com/office/drawing/2014/main" xmlns="" id="{49B0EB4A-500D-C664-90A4-6A476D27AAC8}"/>
              </a:ext>
            </a:extLst>
          </p:cNvPr>
          <p:cNvSpPr/>
          <p:nvPr/>
        </p:nvSpPr>
        <p:spPr>
          <a:xfrm>
            <a:off x="5935851" y="1357585"/>
            <a:ext cx="848771" cy="4142830"/>
          </a:xfrm>
          <a:prstGeom prst="ellipse">
            <a:avLst/>
          </a:prstGeom>
          <a:solidFill>
            <a:srgbClr val="FFFF00">
              <a:alpha val="23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xmlns="" id="{83B54AE4-6C33-8003-4FB9-31B2584C8FA0}"/>
              </a:ext>
            </a:extLst>
          </p:cNvPr>
          <p:cNvPicPr>
            <a:picLocks noChangeAspect="1"/>
          </p:cNvPicPr>
          <p:nvPr/>
        </p:nvPicPr>
        <p:blipFill>
          <a:blip r:embed="rId3"/>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30255143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CCF658-D342-A6EF-F038-6820E806BB6A}"/>
              </a:ext>
            </a:extLst>
          </p:cNvPr>
          <p:cNvSpPr>
            <a:spLocks noGrp="1"/>
          </p:cNvSpPr>
          <p:nvPr>
            <p:ph type="title"/>
          </p:nvPr>
        </p:nvSpPr>
        <p:spPr/>
        <p:txBody>
          <a:bodyPr>
            <a:normAutofit/>
          </a:bodyPr>
          <a:lstStyle/>
          <a:p>
            <a:r>
              <a:rPr lang="en-US" sz="4000" dirty="0">
                <a:solidFill>
                  <a:srgbClr val="0070C0"/>
                </a:solidFill>
              </a:rPr>
              <a:t>2024 Encampment Sweeps</a:t>
            </a:r>
          </a:p>
        </p:txBody>
      </p:sp>
      <p:sp>
        <p:nvSpPr>
          <p:cNvPr id="3" name="Content Placeholder 2">
            <a:extLst>
              <a:ext uri="{FF2B5EF4-FFF2-40B4-BE49-F238E27FC236}">
                <a16:creationId xmlns:a16="http://schemas.microsoft.com/office/drawing/2014/main" xmlns="" id="{2AEF2B7D-F362-C1A5-EA7C-96B97EE98AC4}"/>
              </a:ext>
            </a:extLst>
          </p:cNvPr>
          <p:cNvSpPr>
            <a:spLocks noGrp="1"/>
          </p:cNvSpPr>
          <p:nvPr>
            <p:ph idx="1"/>
          </p:nvPr>
        </p:nvSpPr>
        <p:spPr>
          <a:xfrm>
            <a:off x="677334" y="1930401"/>
            <a:ext cx="8596668" cy="4110962"/>
          </a:xfrm>
        </p:spPr>
        <p:txBody>
          <a:bodyPr>
            <a:normAutofit lnSpcReduction="10000"/>
          </a:bodyPr>
          <a:lstStyle/>
          <a:p>
            <a:r>
              <a:rPr lang="en-US" sz="2600" dirty="0"/>
              <a:t>Recently, the Supreme Court effectively overruled the Boise Decision, allowing for anti-camping ordinances to be enforced</a:t>
            </a:r>
          </a:p>
          <a:p>
            <a:r>
              <a:rPr lang="en-US" sz="2600" dirty="0"/>
              <a:t>The unhoused, who had previously been allowed to sleep in public will likely go back into hiding</a:t>
            </a:r>
          </a:p>
          <a:p>
            <a:pPr lvl="1"/>
            <a:r>
              <a:rPr lang="en-US" sz="2400" dirty="0"/>
              <a:t>Further from resources</a:t>
            </a:r>
          </a:p>
          <a:p>
            <a:pPr lvl="1"/>
            <a:r>
              <a:rPr lang="en-US" sz="2400" dirty="0"/>
              <a:t>Less safe</a:t>
            </a:r>
          </a:p>
          <a:p>
            <a:pPr lvl="1"/>
            <a:r>
              <a:rPr lang="en-US" sz="2400" b="1" i="1" dirty="0"/>
              <a:t>Harder to count</a:t>
            </a:r>
          </a:p>
          <a:p>
            <a:pPr lvl="1"/>
            <a:r>
              <a:rPr lang="en-US" sz="2400" dirty="0"/>
              <a:t>PIT counts will likely be lower</a:t>
            </a:r>
          </a:p>
        </p:txBody>
      </p:sp>
      <p:pic>
        <p:nvPicPr>
          <p:cNvPr id="5" name="Picture 4">
            <a:extLst>
              <a:ext uri="{FF2B5EF4-FFF2-40B4-BE49-F238E27FC236}">
                <a16:creationId xmlns:a16="http://schemas.microsoft.com/office/drawing/2014/main" xmlns="" id="{0FE92E0F-CA24-4A80-23E9-4837B60AF1A6}"/>
              </a:ext>
            </a:extLst>
          </p:cNvPr>
          <p:cNvPicPr>
            <a:picLocks noChangeAspect="1"/>
          </p:cNvPicPr>
          <p:nvPr/>
        </p:nvPicPr>
        <p:blipFill>
          <a:blip r:embed="rId2"/>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28296087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CCF658-D342-A6EF-F038-6820E806BB6A}"/>
              </a:ext>
            </a:extLst>
          </p:cNvPr>
          <p:cNvSpPr>
            <a:spLocks noGrp="1"/>
          </p:cNvSpPr>
          <p:nvPr>
            <p:ph type="title"/>
          </p:nvPr>
        </p:nvSpPr>
        <p:spPr/>
        <p:txBody>
          <a:bodyPr>
            <a:normAutofit/>
          </a:bodyPr>
          <a:lstStyle/>
          <a:p>
            <a:r>
              <a:rPr lang="en-US" sz="4000" dirty="0">
                <a:solidFill>
                  <a:srgbClr val="0070C0"/>
                </a:solidFill>
              </a:rPr>
              <a:t>Encampment Sweeps: Housing Access Equity Issues</a:t>
            </a:r>
          </a:p>
        </p:txBody>
      </p:sp>
      <p:sp>
        <p:nvSpPr>
          <p:cNvPr id="3" name="Content Placeholder 2">
            <a:extLst>
              <a:ext uri="{FF2B5EF4-FFF2-40B4-BE49-F238E27FC236}">
                <a16:creationId xmlns:a16="http://schemas.microsoft.com/office/drawing/2014/main" xmlns="" id="{2AEF2B7D-F362-C1A5-EA7C-96B97EE98AC4}"/>
              </a:ext>
            </a:extLst>
          </p:cNvPr>
          <p:cNvSpPr>
            <a:spLocks noGrp="1"/>
          </p:cNvSpPr>
          <p:nvPr>
            <p:ph idx="1"/>
          </p:nvPr>
        </p:nvSpPr>
        <p:spPr>
          <a:xfrm>
            <a:off x="677334" y="1930401"/>
            <a:ext cx="8596668" cy="4110962"/>
          </a:xfrm>
        </p:spPr>
        <p:txBody>
          <a:bodyPr>
            <a:normAutofit/>
          </a:bodyPr>
          <a:lstStyle/>
          <a:p>
            <a:r>
              <a:rPr lang="en-US" sz="2600" dirty="0"/>
              <a:t>In many towns and cities, the encampment clearings involve law enforcement/criminalization</a:t>
            </a:r>
          </a:p>
          <a:p>
            <a:r>
              <a:rPr lang="en-US" sz="2600" dirty="0"/>
              <a:t>Will those with a distrust of law enforcement become the hardest to find?</a:t>
            </a:r>
          </a:p>
          <a:p>
            <a:r>
              <a:rPr lang="en-US" sz="2600" b="1" i="1" dirty="0"/>
              <a:t>Will this result in </a:t>
            </a:r>
            <a:r>
              <a:rPr lang="en-US" sz="2600" b="1" i="1" u="sng" dirty="0"/>
              <a:t>decreased access to housing </a:t>
            </a:r>
            <a:r>
              <a:rPr lang="en-US" sz="2600" b="1" i="1" dirty="0"/>
              <a:t>and services for POC and people with a criminal justice background?</a:t>
            </a:r>
            <a:endParaRPr lang="en-US" sz="2400" b="1" i="1" dirty="0"/>
          </a:p>
        </p:txBody>
      </p:sp>
      <p:pic>
        <p:nvPicPr>
          <p:cNvPr id="5" name="Picture 4">
            <a:extLst>
              <a:ext uri="{FF2B5EF4-FFF2-40B4-BE49-F238E27FC236}">
                <a16:creationId xmlns:a16="http://schemas.microsoft.com/office/drawing/2014/main" xmlns="" id="{0FE92E0F-CA24-4A80-23E9-4837B60AF1A6}"/>
              </a:ext>
            </a:extLst>
          </p:cNvPr>
          <p:cNvPicPr>
            <a:picLocks noChangeAspect="1"/>
          </p:cNvPicPr>
          <p:nvPr/>
        </p:nvPicPr>
        <p:blipFill>
          <a:blip r:embed="rId2"/>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31535062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52D860-9A56-7B01-92BF-3BF92A696439}"/>
              </a:ext>
            </a:extLst>
          </p:cNvPr>
          <p:cNvSpPr>
            <a:spLocks noGrp="1"/>
          </p:cNvSpPr>
          <p:nvPr>
            <p:ph type="title"/>
          </p:nvPr>
        </p:nvSpPr>
        <p:spPr/>
        <p:txBody>
          <a:bodyPr>
            <a:normAutofit/>
          </a:bodyPr>
          <a:lstStyle/>
          <a:p>
            <a:pPr algn="ctr"/>
            <a:r>
              <a:rPr lang="en-US" sz="4400" dirty="0">
                <a:solidFill>
                  <a:schemeClr val="accent2">
                    <a:lumMod val="75000"/>
                  </a:schemeClr>
                </a:solidFill>
              </a:rPr>
              <a:t>Advocacy Opportunities</a:t>
            </a:r>
          </a:p>
        </p:txBody>
      </p:sp>
      <p:pic>
        <p:nvPicPr>
          <p:cNvPr id="4" name="Picture 3">
            <a:extLst>
              <a:ext uri="{FF2B5EF4-FFF2-40B4-BE49-F238E27FC236}">
                <a16:creationId xmlns:a16="http://schemas.microsoft.com/office/drawing/2014/main" xmlns="" id="{CA3DE276-D8BB-1C14-AB23-C72DEE4C5808}"/>
              </a:ext>
            </a:extLst>
          </p:cNvPr>
          <p:cNvPicPr>
            <a:picLocks noChangeAspect="1"/>
          </p:cNvPicPr>
          <p:nvPr/>
        </p:nvPicPr>
        <p:blipFill>
          <a:blip r:embed="rId2"/>
          <a:stretch>
            <a:fillRect/>
          </a:stretch>
        </p:blipFill>
        <p:spPr>
          <a:xfrm>
            <a:off x="10098155" y="5957902"/>
            <a:ext cx="2005221" cy="783461"/>
          </a:xfrm>
          <a:prstGeom prst="rect">
            <a:avLst/>
          </a:prstGeom>
        </p:spPr>
      </p:pic>
      <p:sp>
        <p:nvSpPr>
          <p:cNvPr id="6" name="Content Placeholder 5">
            <a:extLst>
              <a:ext uri="{FF2B5EF4-FFF2-40B4-BE49-F238E27FC236}">
                <a16:creationId xmlns:a16="http://schemas.microsoft.com/office/drawing/2014/main" xmlns="" id="{7693B8D8-4641-4276-96A5-8A27697C1819}"/>
              </a:ext>
            </a:extLst>
          </p:cNvPr>
          <p:cNvSpPr>
            <a:spLocks noGrp="1"/>
          </p:cNvSpPr>
          <p:nvPr>
            <p:ph idx="1"/>
          </p:nvPr>
        </p:nvSpPr>
        <p:spPr/>
        <p:txBody>
          <a:bodyPr/>
          <a:lstStyle/>
          <a:p>
            <a:r>
              <a:rPr lang="en-US" dirty="0"/>
              <a:t>Stay educated and informed</a:t>
            </a:r>
          </a:p>
          <a:p>
            <a:r>
              <a:rPr lang="en-US" dirty="0"/>
              <a:t>Educate others</a:t>
            </a:r>
          </a:p>
          <a:p>
            <a:r>
              <a:rPr lang="en-US" dirty="0"/>
              <a:t>Work with your local Homeless Union and other groups on the ground</a:t>
            </a:r>
          </a:p>
          <a:p>
            <a:r>
              <a:rPr lang="en-US" dirty="0"/>
              <a:t>Advocate locally to end sweeps. </a:t>
            </a:r>
          </a:p>
          <a:p>
            <a:r>
              <a:rPr lang="en-US" dirty="0"/>
              <a:t>Advocate locally to eliminate law enforcement in sweeps, and to require housing, services and support  before cleanups</a:t>
            </a:r>
          </a:p>
          <a:p>
            <a:r>
              <a:rPr lang="en-US" dirty="0"/>
              <a:t>Work to ensure that every single unhoused person is counted</a:t>
            </a:r>
          </a:p>
          <a:p>
            <a:r>
              <a:rPr lang="en-US" dirty="0"/>
              <a:t>If the number of unhoused people suddenly decreases, understand why this number may not be accurate</a:t>
            </a:r>
          </a:p>
        </p:txBody>
      </p:sp>
    </p:spTree>
    <p:extLst>
      <p:ext uri="{BB962C8B-B14F-4D97-AF65-F5344CB8AC3E}">
        <p14:creationId xmlns:p14="http://schemas.microsoft.com/office/powerpoint/2010/main" val="20698742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76FFFE1-E111-71F0-3DD1-D4E367C6F4BD}"/>
              </a:ext>
            </a:extLst>
          </p:cNvPr>
          <p:cNvSpPr>
            <a:spLocks noGrp="1"/>
          </p:cNvSpPr>
          <p:nvPr>
            <p:ph idx="1"/>
          </p:nvPr>
        </p:nvSpPr>
        <p:spPr>
          <a:xfrm>
            <a:off x="677334" y="1109273"/>
            <a:ext cx="8596668" cy="4932090"/>
          </a:xfrm>
        </p:spPr>
        <p:txBody>
          <a:bodyPr>
            <a:normAutofit/>
          </a:bodyPr>
          <a:lstStyle/>
          <a:p>
            <a:pPr marL="0" indent="0" algn="ctr">
              <a:buNone/>
            </a:pPr>
            <a:endParaRPr lang="en-US" dirty="0"/>
          </a:p>
          <a:p>
            <a:pPr marL="0" indent="0" algn="ctr">
              <a:buNone/>
            </a:pPr>
            <a:r>
              <a:rPr lang="en-US" sz="4400" b="1" dirty="0"/>
              <a:t>Thank you!</a:t>
            </a:r>
          </a:p>
          <a:p>
            <a:pPr marL="0" indent="0" algn="ctr">
              <a:buNone/>
            </a:pPr>
            <a:endParaRPr lang="en-US" sz="2400" dirty="0"/>
          </a:p>
          <a:p>
            <a:pPr marL="0" indent="0" algn="ctr">
              <a:buNone/>
            </a:pPr>
            <a:endParaRPr lang="en-US" sz="2400" dirty="0"/>
          </a:p>
          <a:p>
            <a:pPr marL="0" indent="0" algn="ctr">
              <a:buNone/>
            </a:pPr>
            <a:endParaRPr lang="en-US" sz="2400" dirty="0"/>
          </a:p>
          <a:p>
            <a:pPr marL="0" indent="0" algn="ctr">
              <a:buNone/>
            </a:pPr>
            <a:r>
              <a:rPr lang="en-US" sz="3200" dirty="0"/>
              <a:t>Karen </a:t>
            </a:r>
            <a:r>
              <a:rPr lang="en-US" sz="3200" dirty="0" err="1"/>
              <a:t>Vicari</a:t>
            </a:r>
            <a:r>
              <a:rPr lang="en-US" sz="3200" dirty="0"/>
              <a:t>, JD</a:t>
            </a:r>
          </a:p>
          <a:p>
            <a:pPr marL="0" indent="0" algn="ctr">
              <a:buNone/>
            </a:pPr>
            <a:r>
              <a:rPr lang="en-US" sz="3200" dirty="0"/>
              <a:t>Interim Director of Public Policy</a:t>
            </a:r>
          </a:p>
          <a:p>
            <a:pPr marL="0" indent="0" algn="ctr">
              <a:buNone/>
            </a:pPr>
            <a:r>
              <a:rPr lang="en-US" sz="3200" dirty="0" err="1"/>
              <a:t>kvicari@mhaofca.org</a:t>
            </a:r>
            <a:endParaRPr lang="en-US" sz="3200" dirty="0"/>
          </a:p>
        </p:txBody>
      </p:sp>
      <p:pic>
        <p:nvPicPr>
          <p:cNvPr id="6" name="Picture 5">
            <a:extLst>
              <a:ext uri="{FF2B5EF4-FFF2-40B4-BE49-F238E27FC236}">
                <a16:creationId xmlns:a16="http://schemas.microsoft.com/office/drawing/2014/main" xmlns="" id="{651089FA-EA49-D101-BCEB-9AD67E0CC710}"/>
              </a:ext>
            </a:extLst>
          </p:cNvPr>
          <p:cNvPicPr>
            <a:picLocks noChangeAspect="1"/>
          </p:cNvPicPr>
          <p:nvPr/>
        </p:nvPicPr>
        <p:blipFill>
          <a:blip r:embed="rId2"/>
          <a:stretch>
            <a:fillRect/>
          </a:stretch>
        </p:blipFill>
        <p:spPr>
          <a:xfrm>
            <a:off x="10060734" y="5781612"/>
            <a:ext cx="2005221" cy="783461"/>
          </a:xfrm>
          <a:prstGeom prst="rect">
            <a:avLst/>
          </a:prstGeom>
        </p:spPr>
      </p:pic>
    </p:spTree>
    <p:extLst>
      <p:ext uri="{BB962C8B-B14F-4D97-AF65-F5344CB8AC3E}">
        <p14:creationId xmlns:p14="http://schemas.microsoft.com/office/powerpoint/2010/main" val="420953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280B5613-1090-1000-24BA-CEEC8D624576}"/>
              </a:ext>
            </a:extLst>
          </p:cNvPr>
          <p:cNvSpPr txBox="1"/>
          <p:nvPr/>
        </p:nvSpPr>
        <p:spPr>
          <a:xfrm>
            <a:off x="1143000" y="2183130"/>
            <a:ext cx="8195310" cy="1938992"/>
          </a:xfrm>
          <a:prstGeom prst="rect">
            <a:avLst/>
          </a:prstGeom>
          <a:noFill/>
        </p:spPr>
        <p:txBody>
          <a:bodyPr wrap="square" rtlCol="0">
            <a:spAutoFit/>
          </a:bodyPr>
          <a:lstStyle/>
          <a:p>
            <a:pPr marL="342900" indent="-342900">
              <a:buFont typeface="Arial" panose="020B0604020202020204" pitchFamily="34" charset="0"/>
              <a:buChar char="•"/>
            </a:pPr>
            <a:r>
              <a:rPr lang="en-US" sz="2400" dirty="0"/>
              <a:t>Director of Public Policy at Mental Health America of California (MHAC)</a:t>
            </a:r>
          </a:p>
          <a:p>
            <a:pPr marL="342900" indent="-342900">
              <a:buFont typeface="Arial" panose="020B0604020202020204" pitchFamily="34" charset="0"/>
              <a:buChar char="•"/>
            </a:pPr>
            <a:r>
              <a:rPr lang="en-US" sz="2400" dirty="0"/>
              <a:t>Former poverty law attorney</a:t>
            </a:r>
          </a:p>
          <a:p>
            <a:pPr marL="342900" indent="-342900">
              <a:buFont typeface="Arial" panose="020B0604020202020204" pitchFamily="34" charset="0"/>
              <a:buChar char="•"/>
            </a:pPr>
            <a:r>
              <a:rPr lang="en-US" sz="2400" dirty="0"/>
              <a:t>Person with lived experience</a:t>
            </a:r>
          </a:p>
          <a:p>
            <a:pPr marL="342900" indent="-342900">
              <a:buFont typeface="Arial" panose="020B0604020202020204" pitchFamily="34" charset="0"/>
              <a:buChar char="•"/>
            </a:pPr>
            <a:r>
              <a:rPr lang="en-US" sz="2400" dirty="0"/>
              <a:t>Family member of an unhoused person</a:t>
            </a:r>
          </a:p>
        </p:txBody>
      </p:sp>
      <p:sp>
        <p:nvSpPr>
          <p:cNvPr id="3" name="Title 1">
            <a:extLst>
              <a:ext uri="{FF2B5EF4-FFF2-40B4-BE49-F238E27FC236}">
                <a16:creationId xmlns:a16="http://schemas.microsoft.com/office/drawing/2014/main" xmlns="" id="{91C14623-FE09-BA06-1268-31528A80252C}"/>
              </a:ext>
            </a:extLst>
          </p:cNvPr>
          <p:cNvSpPr txBox="1">
            <a:spLocks/>
          </p:cNvSpPr>
          <p:nvPr/>
        </p:nvSpPr>
        <p:spPr>
          <a:xfrm>
            <a:off x="468860" y="988658"/>
            <a:ext cx="9013616" cy="706964"/>
          </a:xfrm>
          <a:prstGeom prst="rect">
            <a:avLst/>
          </a:prstGeom>
        </p:spPr>
        <p:txBody>
          <a:bodyPr>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a:solidFill>
                  <a:srgbClr val="0070C0"/>
                </a:solidFill>
              </a:rPr>
              <a:t>About Me</a:t>
            </a:r>
          </a:p>
        </p:txBody>
      </p:sp>
      <p:pic>
        <p:nvPicPr>
          <p:cNvPr id="4" name="Picture 3">
            <a:extLst>
              <a:ext uri="{FF2B5EF4-FFF2-40B4-BE49-F238E27FC236}">
                <a16:creationId xmlns:a16="http://schemas.microsoft.com/office/drawing/2014/main" xmlns="" id="{54DEA9B6-F901-3A17-9891-24F8BC86ED4E}"/>
              </a:ext>
            </a:extLst>
          </p:cNvPr>
          <p:cNvPicPr>
            <a:picLocks noChangeAspect="1"/>
          </p:cNvPicPr>
          <p:nvPr/>
        </p:nvPicPr>
        <p:blipFill>
          <a:blip r:embed="rId2"/>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3377737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8770254-5C08-95F1-082B-C88DE19ACC7E}"/>
              </a:ext>
            </a:extLst>
          </p:cNvPr>
          <p:cNvSpPr>
            <a:spLocks noGrp="1"/>
          </p:cNvSpPr>
          <p:nvPr>
            <p:ph type="ctrTitle"/>
          </p:nvPr>
        </p:nvSpPr>
        <p:spPr>
          <a:xfrm>
            <a:off x="874441" y="1026764"/>
            <a:ext cx="8777192" cy="2402236"/>
          </a:xfrm>
        </p:spPr>
        <p:txBody>
          <a:bodyPr/>
          <a:lstStyle/>
          <a:p>
            <a:pPr algn="ctr"/>
            <a:r>
              <a:rPr lang="en-US" dirty="0">
                <a:solidFill>
                  <a:srgbClr val="0070C0"/>
                </a:solidFill>
              </a:rPr>
              <a:t>Equity Considerations in Prop 1 BHSA Housing</a:t>
            </a:r>
            <a:br>
              <a:rPr lang="en-US" dirty="0">
                <a:solidFill>
                  <a:srgbClr val="0070C0"/>
                </a:solidFill>
              </a:rPr>
            </a:br>
            <a:endParaRPr lang="en-US" dirty="0">
              <a:solidFill>
                <a:srgbClr val="0070C0"/>
              </a:solidFill>
            </a:endParaRPr>
          </a:p>
        </p:txBody>
      </p:sp>
      <p:sp>
        <p:nvSpPr>
          <p:cNvPr id="3" name="TextBox 2">
            <a:extLst>
              <a:ext uri="{FF2B5EF4-FFF2-40B4-BE49-F238E27FC236}">
                <a16:creationId xmlns:a16="http://schemas.microsoft.com/office/drawing/2014/main" xmlns="" id="{C21D581A-C1C2-4307-D8C2-B38B2639AAB6}"/>
              </a:ext>
            </a:extLst>
          </p:cNvPr>
          <p:cNvSpPr txBox="1"/>
          <p:nvPr/>
        </p:nvSpPr>
        <p:spPr>
          <a:xfrm>
            <a:off x="1580827" y="3285641"/>
            <a:ext cx="7330698" cy="1077218"/>
          </a:xfrm>
          <a:prstGeom prst="rect">
            <a:avLst/>
          </a:prstGeom>
          <a:noFill/>
        </p:spPr>
        <p:txBody>
          <a:bodyPr wrap="square" rtlCol="0">
            <a:spAutoFit/>
          </a:bodyPr>
          <a:lstStyle/>
          <a:p>
            <a:pPr marL="457200" indent="-457200">
              <a:buAutoNum type="arabicPeriod"/>
            </a:pPr>
            <a:r>
              <a:rPr lang="en-US" sz="3200" dirty="0"/>
              <a:t>Equity within housing services</a:t>
            </a:r>
          </a:p>
          <a:p>
            <a:pPr marL="457200" indent="-457200">
              <a:buAutoNum type="arabicPeriod"/>
            </a:pPr>
            <a:r>
              <a:rPr lang="en-US" sz="3200" dirty="0"/>
              <a:t>Equity in access to housing services</a:t>
            </a:r>
          </a:p>
        </p:txBody>
      </p:sp>
      <p:pic>
        <p:nvPicPr>
          <p:cNvPr id="4" name="Picture 3">
            <a:extLst>
              <a:ext uri="{FF2B5EF4-FFF2-40B4-BE49-F238E27FC236}">
                <a16:creationId xmlns:a16="http://schemas.microsoft.com/office/drawing/2014/main" xmlns="" id="{775BC47B-902B-3887-96DA-BA264F3CBA23}"/>
              </a:ext>
            </a:extLst>
          </p:cNvPr>
          <p:cNvPicPr>
            <a:picLocks noChangeAspect="1"/>
          </p:cNvPicPr>
          <p:nvPr/>
        </p:nvPicPr>
        <p:blipFill>
          <a:blip r:embed="rId2"/>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1473507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DE7BFA-B5D1-7BD3-F530-F6A5D346ACCD}"/>
              </a:ext>
            </a:extLst>
          </p:cNvPr>
          <p:cNvSpPr>
            <a:spLocks noGrp="1"/>
          </p:cNvSpPr>
          <p:nvPr>
            <p:ph type="ctrTitle"/>
          </p:nvPr>
        </p:nvSpPr>
        <p:spPr>
          <a:xfrm>
            <a:off x="2445361" y="2415804"/>
            <a:ext cx="6151987" cy="2268559"/>
          </a:xfrm>
        </p:spPr>
        <p:txBody>
          <a:bodyPr>
            <a:normAutofit fontScale="90000"/>
          </a:bodyPr>
          <a:lstStyle/>
          <a:p>
            <a:pPr algn="ctr"/>
            <a:r>
              <a:rPr lang="en-US" dirty="0">
                <a:solidFill>
                  <a:srgbClr val="0070C0"/>
                </a:solidFill>
              </a:rPr>
              <a:t>Equity Considerations Within Prop 1 Behavioral Health Services Act Housing</a:t>
            </a:r>
          </a:p>
        </p:txBody>
      </p:sp>
      <p:sp>
        <p:nvSpPr>
          <p:cNvPr id="3" name="Subtitle 2">
            <a:extLst>
              <a:ext uri="{FF2B5EF4-FFF2-40B4-BE49-F238E27FC236}">
                <a16:creationId xmlns:a16="http://schemas.microsoft.com/office/drawing/2014/main" xmlns="" id="{99566DA0-9489-0B54-1161-F4AE6254D1CF}"/>
              </a:ext>
            </a:extLst>
          </p:cNvPr>
          <p:cNvSpPr>
            <a:spLocks noGrp="1"/>
          </p:cNvSpPr>
          <p:nvPr>
            <p:ph type="subTitle" idx="1"/>
          </p:nvPr>
        </p:nvSpPr>
        <p:spPr>
          <a:xfrm>
            <a:off x="1197378" y="5088609"/>
            <a:ext cx="6550260" cy="1160213"/>
          </a:xfrm>
        </p:spPr>
        <p:txBody>
          <a:bodyPr>
            <a:normAutofit/>
          </a:bodyPr>
          <a:lstStyle/>
          <a:p>
            <a:r>
              <a:rPr lang="en-US" sz="2000" b="1" dirty="0">
                <a:solidFill>
                  <a:schemeClr val="tx1"/>
                </a:solidFill>
              </a:rPr>
              <a:t>Mental Health America of California’s Perspective</a:t>
            </a:r>
          </a:p>
        </p:txBody>
      </p:sp>
      <p:pic>
        <p:nvPicPr>
          <p:cNvPr id="5" name="Picture 4">
            <a:extLst>
              <a:ext uri="{FF2B5EF4-FFF2-40B4-BE49-F238E27FC236}">
                <a16:creationId xmlns:a16="http://schemas.microsoft.com/office/drawing/2014/main" xmlns="" id="{79FC5404-1730-8A50-9E1D-FF4A31A1A14C}"/>
              </a:ext>
            </a:extLst>
          </p:cNvPr>
          <p:cNvPicPr>
            <a:picLocks noChangeAspect="1"/>
          </p:cNvPicPr>
          <p:nvPr/>
        </p:nvPicPr>
        <p:blipFill>
          <a:blip r:embed="rId2"/>
          <a:stretch>
            <a:fillRect/>
          </a:stretch>
        </p:blipFill>
        <p:spPr>
          <a:xfrm>
            <a:off x="8597348" y="5088609"/>
            <a:ext cx="3009072" cy="1175676"/>
          </a:xfrm>
          <a:prstGeom prst="rect">
            <a:avLst/>
          </a:prstGeom>
        </p:spPr>
      </p:pic>
    </p:spTree>
    <p:extLst>
      <p:ext uri="{BB962C8B-B14F-4D97-AF65-F5344CB8AC3E}">
        <p14:creationId xmlns:p14="http://schemas.microsoft.com/office/powerpoint/2010/main" val="494750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CCF658-D342-A6EF-F038-6820E806BB6A}"/>
              </a:ext>
            </a:extLst>
          </p:cNvPr>
          <p:cNvSpPr>
            <a:spLocks noGrp="1"/>
          </p:cNvSpPr>
          <p:nvPr>
            <p:ph type="title"/>
          </p:nvPr>
        </p:nvSpPr>
        <p:spPr/>
        <p:txBody>
          <a:bodyPr>
            <a:normAutofit/>
          </a:bodyPr>
          <a:lstStyle/>
          <a:p>
            <a:pPr algn="ctr"/>
            <a:r>
              <a:rPr lang="en-US" sz="4000" dirty="0">
                <a:solidFill>
                  <a:srgbClr val="0070C0"/>
                </a:solidFill>
              </a:rPr>
              <a:t>Changes to the MHSA</a:t>
            </a:r>
          </a:p>
        </p:txBody>
      </p:sp>
      <p:sp>
        <p:nvSpPr>
          <p:cNvPr id="3" name="Content Placeholder 2">
            <a:extLst>
              <a:ext uri="{FF2B5EF4-FFF2-40B4-BE49-F238E27FC236}">
                <a16:creationId xmlns:a16="http://schemas.microsoft.com/office/drawing/2014/main" xmlns="" id="{2AEF2B7D-F362-C1A5-EA7C-96B97EE98AC4}"/>
              </a:ext>
            </a:extLst>
          </p:cNvPr>
          <p:cNvSpPr>
            <a:spLocks noGrp="1"/>
          </p:cNvSpPr>
          <p:nvPr>
            <p:ph idx="1"/>
          </p:nvPr>
        </p:nvSpPr>
        <p:spPr>
          <a:xfrm>
            <a:off x="677334" y="1930401"/>
            <a:ext cx="8596668" cy="4110962"/>
          </a:xfrm>
        </p:spPr>
        <p:txBody>
          <a:bodyPr>
            <a:normAutofit fontScale="92500" lnSpcReduction="20000"/>
          </a:bodyPr>
          <a:lstStyle/>
          <a:p>
            <a:r>
              <a:rPr lang="en-US" sz="2600" dirty="0"/>
              <a:t>Renamed to the Behavioral Health Services Act (BHSA)</a:t>
            </a:r>
          </a:p>
          <a:p>
            <a:r>
              <a:rPr lang="en-US" sz="2600" dirty="0"/>
              <a:t>Requires Counties to spend up to 30% of their MHSA funds on “housing services”</a:t>
            </a:r>
          </a:p>
          <a:p>
            <a:r>
              <a:rPr lang="en-US" sz="2600" dirty="0"/>
              <a:t>Eliminates the General Systems Development category (core outpatient services, culturally responsive services and peer services)</a:t>
            </a:r>
          </a:p>
          <a:p>
            <a:r>
              <a:rPr lang="en-US" sz="2600" dirty="0"/>
              <a:t>Takes an additional 5% off the top for new statewide purposes (population-based prevention and workforce)</a:t>
            </a:r>
          </a:p>
          <a:p>
            <a:r>
              <a:rPr lang="en-US" sz="2600" dirty="0"/>
              <a:t>Adds individuals with Substance Use Disorder (and no co-occurring serious mental health challenges) as an optional population</a:t>
            </a:r>
          </a:p>
        </p:txBody>
      </p:sp>
      <p:pic>
        <p:nvPicPr>
          <p:cNvPr id="5" name="Picture 4">
            <a:extLst>
              <a:ext uri="{FF2B5EF4-FFF2-40B4-BE49-F238E27FC236}">
                <a16:creationId xmlns:a16="http://schemas.microsoft.com/office/drawing/2014/main" xmlns="" id="{0FE92E0F-CA24-4A80-23E9-4837B60AF1A6}"/>
              </a:ext>
            </a:extLst>
          </p:cNvPr>
          <p:cNvPicPr>
            <a:picLocks noChangeAspect="1"/>
          </p:cNvPicPr>
          <p:nvPr/>
        </p:nvPicPr>
        <p:blipFill>
          <a:blip r:embed="rId2"/>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4119574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xmlns="" id="{A5AB879D-22CD-BA52-5A5E-F8D95F1C8510}"/>
              </a:ext>
            </a:extLst>
          </p:cNvPr>
          <p:cNvSpPr>
            <a:spLocks noChangeArrowheads="1"/>
          </p:cNvSpPr>
          <p:nvPr/>
        </p:nvSpPr>
        <p:spPr bwMode="auto">
          <a:xfrm>
            <a:off x="315440" y="133167"/>
            <a:ext cx="132827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Times" pitchFamily="2" charset="0"/>
              </a:rPr>
              <a:t> </a:t>
            </a:r>
            <a:endParaRPr kumimoji="0" lang="en-US" altLang="en-US"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2">
            <a:extLst>
              <a:ext uri="{FF2B5EF4-FFF2-40B4-BE49-F238E27FC236}">
                <a16:creationId xmlns:a16="http://schemas.microsoft.com/office/drawing/2014/main" xmlns="" id="{8B5D35EF-02DC-DE11-43D9-CC9865430BCF}"/>
              </a:ext>
            </a:extLst>
          </p:cNvPr>
          <p:cNvSpPr>
            <a:spLocks noChangeArrowheads="1"/>
          </p:cNvSpPr>
          <p:nvPr/>
        </p:nvSpPr>
        <p:spPr bwMode="auto">
          <a:xfrm>
            <a:off x="945636" y="393125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Times" pitchFamily="2" charset="0"/>
              </a:rPr>
              <a:t> </a:t>
            </a:r>
            <a:endParaRPr kumimoji="0" lang="en-US" altLang="en-US"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9" name="Picture 8">
            <a:extLst>
              <a:ext uri="{FF2B5EF4-FFF2-40B4-BE49-F238E27FC236}">
                <a16:creationId xmlns:a16="http://schemas.microsoft.com/office/drawing/2014/main" xmlns="" id="{02862699-545F-1D02-2039-1BE1446AFCAE}"/>
              </a:ext>
            </a:extLst>
          </p:cNvPr>
          <p:cNvPicPr>
            <a:picLocks noChangeAspect="1"/>
          </p:cNvPicPr>
          <p:nvPr/>
        </p:nvPicPr>
        <p:blipFill>
          <a:blip r:embed="rId2"/>
          <a:stretch>
            <a:fillRect/>
          </a:stretch>
        </p:blipFill>
        <p:spPr>
          <a:xfrm>
            <a:off x="10060734" y="5781612"/>
            <a:ext cx="2005221" cy="783461"/>
          </a:xfrm>
          <a:prstGeom prst="rect">
            <a:avLst/>
          </a:prstGeom>
        </p:spPr>
      </p:pic>
      <p:pic>
        <p:nvPicPr>
          <p:cNvPr id="16" name="Picture 15">
            <a:extLst>
              <a:ext uri="{FF2B5EF4-FFF2-40B4-BE49-F238E27FC236}">
                <a16:creationId xmlns:a16="http://schemas.microsoft.com/office/drawing/2014/main" xmlns="" id="{76DCC7E1-0845-CC4E-AB4A-3C35B93B2D86}"/>
              </a:ext>
            </a:extLst>
          </p:cNvPr>
          <p:cNvPicPr>
            <a:picLocks noChangeAspect="1"/>
          </p:cNvPicPr>
          <p:nvPr/>
        </p:nvPicPr>
        <p:blipFill>
          <a:blip r:embed="rId3"/>
          <a:stretch>
            <a:fillRect/>
          </a:stretch>
        </p:blipFill>
        <p:spPr>
          <a:xfrm>
            <a:off x="194277" y="1499949"/>
            <a:ext cx="5901722" cy="4281641"/>
          </a:xfrm>
          <a:prstGeom prst="rect">
            <a:avLst/>
          </a:prstGeom>
        </p:spPr>
      </p:pic>
      <p:pic>
        <p:nvPicPr>
          <p:cNvPr id="18" name="Picture 17">
            <a:extLst>
              <a:ext uri="{FF2B5EF4-FFF2-40B4-BE49-F238E27FC236}">
                <a16:creationId xmlns:a16="http://schemas.microsoft.com/office/drawing/2014/main" xmlns="" id="{23F65896-5D8D-C230-E0F2-7508B4473F71}"/>
              </a:ext>
            </a:extLst>
          </p:cNvPr>
          <p:cNvPicPr>
            <a:picLocks noChangeAspect="1"/>
          </p:cNvPicPr>
          <p:nvPr/>
        </p:nvPicPr>
        <p:blipFill>
          <a:blip r:embed="rId4"/>
          <a:stretch>
            <a:fillRect/>
          </a:stretch>
        </p:blipFill>
        <p:spPr>
          <a:xfrm>
            <a:off x="6095999" y="1499949"/>
            <a:ext cx="5781901" cy="4281641"/>
          </a:xfrm>
          <a:prstGeom prst="rect">
            <a:avLst/>
          </a:prstGeom>
        </p:spPr>
      </p:pic>
    </p:spTree>
    <p:extLst>
      <p:ext uri="{BB962C8B-B14F-4D97-AF65-F5344CB8AC3E}">
        <p14:creationId xmlns:p14="http://schemas.microsoft.com/office/powerpoint/2010/main" val="3685428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024ECB-F408-EAFA-EAAE-C02279F32793}"/>
              </a:ext>
            </a:extLst>
          </p:cNvPr>
          <p:cNvSpPr>
            <a:spLocks noGrp="1"/>
          </p:cNvSpPr>
          <p:nvPr>
            <p:ph type="title"/>
          </p:nvPr>
        </p:nvSpPr>
        <p:spPr/>
        <p:txBody>
          <a:bodyPr>
            <a:normAutofit/>
          </a:bodyPr>
          <a:lstStyle/>
          <a:p>
            <a:pPr algn="ctr"/>
            <a:r>
              <a:rPr lang="en-US" sz="4400" b="1" dirty="0">
                <a:solidFill>
                  <a:srgbClr val="0070C0"/>
                </a:solidFill>
              </a:rPr>
              <a:t>Prop 1: Services at Risk</a:t>
            </a:r>
          </a:p>
        </p:txBody>
      </p:sp>
      <p:sp>
        <p:nvSpPr>
          <p:cNvPr id="3" name="Content Placeholder 2">
            <a:extLst>
              <a:ext uri="{FF2B5EF4-FFF2-40B4-BE49-F238E27FC236}">
                <a16:creationId xmlns:a16="http://schemas.microsoft.com/office/drawing/2014/main" xmlns="" id="{E301B548-7946-9C12-1AAA-6122CACE547C}"/>
              </a:ext>
            </a:extLst>
          </p:cNvPr>
          <p:cNvSpPr>
            <a:spLocks noGrp="1"/>
          </p:cNvSpPr>
          <p:nvPr>
            <p:ph idx="1"/>
          </p:nvPr>
        </p:nvSpPr>
        <p:spPr>
          <a:xfrm>
            <a:off x="677334" y="1706054"/>
            <a:ext cx="9231164" cy="4542346"/>
          </a:xfrm>
        </p:spPr>
        <p:txBody>
          <a:bodyPr>
            <a:noAutofit/>
          </a:bodyPr>
          <a:lstStyle/>
          <a:p>
            <a:r>
              <a:rPr lang="en-US" sz="2700" dirty="0"/>
              <a:t>Peer Support</a:t>
            </a:r>
          </a:p>
          <a:p>
            <a:r>
              <a:rPr lang="en-US" sz="2700" dirty="0"/>
              <a:t>Culturally specific services</a:t>
            </a:r>
          </a:p>
          <a:p>
            <a:r>
              <a:rPr lang="en-US" sz="2700" dirty="0"/>
              <a:t>Outpatient services</a:t>
            </a:r>
          </a:p>
          <a:p>
            <a:r>
              <a:rPr lang="en-US" sz="2700" dirty="0"/>
              <a:t>Consumer-run programs/Peer support/wellness centers</a:t>
            </a:r>
          </a:p>
          <a:p>
            <a:r>
              <a:rPr lang="en-US" sz="2700" dirty="0"/>
              <a:t>Augmented services in board and care facilities</a:t>
            </a:r>
          </a:p>
        </p:txBody>
      </p:sp>
      <p:pic>
        <p:nvPicPr>
          <p:cNvPr id="5" name="Picture 4">
            <a:extLst>
              <a:ext uri="{FF2B5EF4-FFF2-40B4-BE49-F238E27FC236}">
                <a16:creationId xmlns:a16="http://schemas.microsoft.com/office/drawing/2014/main" xmlns="" id="{1F9D3B61-5F6E-B1E2-7FDD-226342FD4CC8}"/>
              </a:ext>
            </a:extLst>
          </p:cNvPr>
          <p:cNvPicPr>
            <a:picLocks noChangeAspect="1"/>
          </p:cNvPicPr>
          <p:nvPr/>
        </p:nvPicPr>
        <p:blipFill>
          <a:blip r:embed="rId2"/>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2596065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024ECB-F408-EAFA-EAAE-C02279F32793}"/>
              </a:ext>
            </a:extLst>
          </p:cNvPr>
          <p:cNvSpPr>
            <a:spLocks noGrp="1"/>
          </p:cNvSpPr>
          <p:nvPr>
            <p:ph type="title"/>
          </p:nvPr>
        </p:nvSpPr>
        <p:spPr/>
        <p:txBody>
          <a:bodyPr>
            <a:normAutofit/>
          </a:bodyPr>
          <a:lstStyle/>
          <a:p>
            <a:r>
              <a:rPr lang="en-US" sz="4000" dirty="0">
                <a:solidFill>
                  <a:srgbClr val="0070C0"/>
                </a:solidFill>
              </a:rPr>
              <a:t>Recovery-Oriented Services</a:t>
            </a:r>
          </a:p>
        </p:txBody>
      </p:sp>
      <p:sp>
        <p:nvSpPr>
          <p:cNvPr id="3" name="Content Placeholder 2">
            <a:extLst>
              <a:ext uri="{FF2B5EF4-FFF2-40B4-BE49-F238E27FC236}">
                <a16:creationId xmlns:a16="http://schemas.microsoft.com/office/drawing/2014/main" xmlns="" id="{E301B548-7946-9C12-1AAA-6122CACE547C}"/>
              </a:ext>
            </a:extLst>
          </p:cNvPr>
          <p:cNvSpPr>
            <a:spLocks noGrp="1"/>
          </p:cNvSpPr>
          <p:nvPr>
            <p:ph idx="1"/>
          </p:nvPr>
        </p:nvSpPr>
        <p:spPr>
          <a:xfrm>
            <a:off x="677334" y="1678898"/>
            <a:ext cx="8596668" cy="4362465"/>
          </a:xfrm>
        </p:spPr>
        <p:txBody>
          <a:bodyPr>
            <a:normAutofit fontScale="92500" lnSpcReduction="20000"/>
          </a:bodyPr>
          <a:lstStyle/>
          <a:p>
            <a:r>
              <a:rPr lang="en-US" sz="2400" dirty="0"/>
              <a:t>Voluntary, community-based alternatives to traditional medical model treatment</a:t>
            </a:r>
          </a:p>
          <a:p>
            <a:r>
              <a:rPr lang="en-US" sz="2400" dirty="0"/>
              <a:t>Peers employed throughout the system</a:t>
            </a:r>
          </a:p>
          <a:p>
            <a:r>
              <a:rPr lang="en-US" sz="2400" dirty="0"/>
              <a:t>Services not normally covered by Medi-Cal</a:t>
            </a:r>
          </a:p>
          <a:p>
            <a:r>
              <a:rPr lang="en-US" sz="2400" dirty="0"/>
              <a:t>Principles:</a:t>
            </a:r>
          </a:p>
          <a:p>
            <a:pPr lvl="1"/>
            <a:r>
              <a:rPr lang="en-US" sz="2200" dirty="0"/>
              <a:t>Recovery emerges from hope</a:t>
            </a:r>
          </a:p>
          <a:p>
            <a:pPr lvl="1"/>
            <a:r>
              <a:rPr lang="en-US" sz="2200" dirty="0"/>
              <a:t>Recovery is person-driven</a:t>
            </a:r>
          </a:p>
          <a:p>
            <a:pPr lvl="1"/>
            <a:r>
              <a:rPr lang="en-US" sz="2200" dirty="0"/>
              <a:t>Many pathways to recovery</a:t>
            </a:r>
          </a:p>
          <a:p>
            <a:pPr lvl="1"/>
            <a:r>
              <a:rPr lang="en-US" sz="2200" dirty="0"/>
              <a:t>Encompasses an individual’s whole life</a:t>
            </a:r>
          </a:p>
          <a:p>
            <a:pPr lvl="1"/>
            <a:r>
              <a:rPr lang="en-US" sz="2200" dirty="0"/>
              <a:t>Supported by peers and allies</a:t>
            </a:r>
          </a:p>
          <a:p>
            <a:pPr lvl="1"/>
            <a:r>
              <a:rPr lang="en-US" sz="2200" dirty="0"/>
              <a:t>Culturally based and influenced</a:t>
            </a:r>
          </a:p>
        </p:txBody>
      </p:sp>
      <p:pic>
        <p:nvPicPr>
          <p:cNvPr id="5" name="Picture 4">
            <a:extLst>
              <a:ext uri="{FF2B5EF4-FFF2-40B4-BE49-F238E27FC236}">
                <a16:creationId xmlns:a16="http://schemas.microsoft.com/office/drawing/2014/main" xmlns="" id="{1F9D3B61-5F6E-B1E2-7FDD-226342FD4CC8}"/>
              </a:ext>
            </a:extLst>
          </p:cNvPr>
          <p:cNvPicPr>
            <a:picLocks noChangeAspect="1"/>
          </p:cNvPicPr>
          <p:nvPr/>
        </p:nvPicPr>
        <p:blipFill>
          <a:blip r:embed="rId2"/>
          <a:stretch>
            <a:fillRect/>
          </a:stretch>
        </p:blipFill>
        <p:spPr>
          <a:xfrm>
            <a:off x="10098155" y="5957902"/>
            <a:ext cx="2005221" cy="783461"/>
          </a:xfrm>
          <a:prstGeom prst="rect">
            <a:avLst/>
          </a:prstGeom>
        </p:spPr>
      </p:pic>
    </p:spTree>
    <p:extLst>
      <p:ext uri="{BB962C8B-B14F-4D97-AF65-F5344CB8AC3E}">
        <p14:creationId xmlns:p14="http://schemas.microsoft.com/office/powerpoint/2010/main" val="425886936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{5BF2E6DA-F98D-A649-BF25-F3619205A6B7}tf10001060</Template>
  <TotalTime>11073</TotalTime>
  <Words>1086</Words>
  <Application>Microsoft Office PowerPoint</Application>
  <PresentationFormat>Custom</PresentationFormat>
  <Paragraphs>151</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Facet</vt:lpstr>
      <vt:lpstr>Equity Considerations in Prop 1 Housing</vt:lpstr>
      <vt:lpstr>About Mental Health America of California</vt:lpstr>
      <vt:lpstr>PowerPoint Presentation</vt:lpstr>
      <vt:lpstr>Equity Considerations in Prop 1 BHSA Housing </vt:lpstr>
      <vt:lpstr>Equity Considerations Within Prop 1 Behavioral Health Services Act Housing</vt:lpstr>
      <vt:lpstr>Changes to the MHSA</vt:lpstr>
      <vt:lpstr>PowerPoint Presentation</vt:lpstr>
      <vt:lpstr>Prop 1: Services at Risk</vt:lpstr>
      <vt:lpstr>Recovery-Oriented Services</vt:lpstr>
      <vt:lpstr>California is moving away from recovery-oriented care</vt:lpstr>
      <vt:lpstr>5 Core Components for Equitable Care</vt:lpstr>
      <vt:lpstr>Prop 1: New BHSA Housing Component</vt:lpstr>
      <vt:lpstr>Eligibility (Adults) for BHSA Housing Component</vt:lpstr>
      <vt:lpstr>Service Access Concerns in BHSA housing: People with a mental health challenge who are not on Medi-Cal and/or not in an FSP </vt:lpstr>
      <vt:lpstr>Demographics/Specialized Needs of the Unhoused</vt:lpstr>
      <vt:lpstr>And even if they do get linked into services:</vt:lpstr>
      <vt:lpstr>Advocacy Opportunities</vt:lpstr>
      <vt:lpstr>Equity Considerations in Access to Prop 1 Behavioral Health Services Act Housing</vt:lpstr>
      <vt:lpstr>PowerPoint Presentation</vt:lpstr>
      <vt:lpstr>Why the Sudden Increase in 2018?</vt:lpstr>
      <vt:lpstr>What Happened in 2018?</vt:lpstr>
      <vt:lpstr>PowerPoint Presentation</vt:lpstr>
      <vt:lpstr>2024 Encampment Sweeps</vt:lpstr>
      <vt:lpstr>Encampment Sweeps: Housing Access Equity Issues</vt:lpstr>
      <vt:lpstr>Advocacy Opportunities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Behavioral Health Modernization</dc:title>
  <dc:creator>karen.vicari@gmail.com</dc:creator>
  <cp:lastModifiedBy>tandl</cp:lastModifiedBy>
  <cp:revision>43</cp:revision>
  <cp:lastPrinted>2024-08-09T19:32:23Z</cp:lastPrinted>
  <dcterms:created xsi:type="dcterms:W3CDTF">2023-06-07T16:08:25Z</dcterms:created>
  <dcterms:modified xsi:type="dcterms:W3CDTF">2024-08-21T13:11:17Z</dcterms:modified>
</cp:coreProperties>
</file>